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538" r:id="rId3"/>
    <p:sldId id="539" r:id="rId4"/>
    <p:sldId id="262" r:id="rId5"/>
    <p:sldId id="276" r:id="rId6"/>
    <p:sldId id="277" r:id="rId7"/>
    <p:sldId id="285" r:id="rId8"/>
    <p:sldId id="284" r:id="rId9"/>
    <p:sldId id="278" r:id="rId10"/>
    <p:sldId id="268" r:id="rId11"/>
    <p:sldId id="264" r:id="rId12"/>
    <p:sldId id="265" r:id="rId13"/>
    <p:sldId id="286" r:id="rId14"/>
    <p:sldId id="266" r:id="rId15"/>
    <p:sldId id="263" r:id="rId16"/>
    <p:sldId id="327" r:id="rId17"/>
    <p:sldId id="258" r:id="rId18"/>
    <p:sldId id="287" r:id="rId19"/>
    <p:sldId id="288" r:id="rId20"/>
    <p:sldId id="260" r:id="rId21"/>
    <p:sldId id="295" r:id="rId22"/>
    <p:sldId id="279" r:id="rId23"/>
    <p:sldId id="281" r:id="rId24"/>
    <p:sldId id="259" r:id="rId25"/>
    <p:sldId id="289" r:id="rId26"/>
    <p:sldId id="290" r:id="rId27"/>
    <p:sldId id="291" r:id="rId28"/>
    <p:sldId id="328" r:id="rId29"/>
    <p:sldId id="292" r:id="rId30"/>
    <p:sldId id="545" r:id="rId31"/>
    <p:sldId id="541" r:id="rId32"/>
    <p:sldId id="294" r:id="rId33"/>
    <p:sldId id="547" r:id="rId34"/>
    <p:sldId id="542" r:id="rId35"/>
    <p:sldId id="543" r:id="rId36"/>
    <p:sldId id="546" r:id="rId37"/>
    <p:sldId id="544" r:id="rId38"/>
    <p:sldId id="298" r:id="rId39"/>
    <p:sldId id="296" r:id="rId40"/>
    <p:sldId id="297" r:id="rId41"/>
    <p:sldId id="299" r:id="rId42"/>
    <p:sldId id="300" r:id="rId43"/>
    <p:sldId id="301" r:id="rId44"/>
    <p:sldId id="307" r:id="rId45"/>
    <p:sldId id="308" r:id="rId46"/>
    <p:sldId id="302" r:id="rId47"/>
    <p:sldId id="303" r:id="rId48"/>
    <p:sldId id="304" r:id="rId49"/>
    <p:sldId id="305" r:id="rId50"/>
    <p:sldId id="306" r:id="rId51"/>
    <p:sldId id="540" r:id="rId52"/>
    <p:sldId id="309" r:id="rId53"/>
    <p:sldId id="310" r:id="rId54"/>
    <p:sldId id="311" r:id="rId55"/>
    <p:sldId id="269" r:id="rId56"/>
    <p:sldId id="261" r:id="rId57"/>
    <p:sldId id="271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6"/>
    <p:restoredTop sz="81699"/>
  </p:normalViewPr>
  <p:slideViewPr>
    <p:cSldViewPr snapToGrid="0" snapToObjects="1">
      <p:cViewPr varScale="1">
        <p:scale>
          <a:sx n="73" d="100"/>
          <a:sy n="73" d="100"/>
        </p:scale>
        <p:origin x="9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801773-28FD-2846-921A-E8594A7333B6}" type="datetimeFigureOut">
              <a:rPr lang="en-US" smtClean="0"/>
              <a:t>1/23/19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C769EA-73F9-6041-9F19-82DBFACBB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363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nativescript.org/?template=play-vue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nativescript.org/performance-optimizations/lazy-loading" TargetMode="External"/><Relationship Id="rId3" Type="http://schemas.openxmlformats.org/officeDocument/2006/relationships/hyperlink" Target="https://docs.nativescript.org/start/quick-setup#full-setup" TargetMode="External"/><Relationship Id="rId7" Type="http://schemas.openxmlformats.org/officeDocument/2006/relationships/hyperlink" Target="https://docs.nativescript.org/tooling/testing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ocs.nativescript.org/tooling/debugging/chrome-devtools" TargetMode="External"/><Relationship Id="rId5" Type="http://schemas.openxmlformats.org/officeDocument/2006/relationships/hyperlink" Target="https://docs.nativescript.org/start/cli-basics" TargetMode="External"/><Relationship Id="rId4" Type="http://schemas.openxmlformats.org/officeDocument/2006/relationships/hyperlink" Target="https://market.nativescript.org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u="sng" dirty="0"/>
              <a:t>1 sec</a:t>
            </a:r>
          </a:p>
          <a:p>
            <a:endParaRPr lang="nl-NL" b="1" u="sng" dirty="0"/>
          </a:p>
          <a:p>
            <a:endParaRPr lang="nl-NL" b="1" u="sng" dirty="0"/>
          </a:p>
          <a:p>
            <a:r>
              <a:rPr lang="nl-NL" b="1" u="sng" dirty="0"/>
              <a:t>Agenda:</a:t>
            </a:r>
          </a:p>
          <a:p>
            <a:endParaRPr lang="nl-NL" dirty="0"/>
          </a:p>
          <a:p>
            <a:r>
              <a:rPr lang="nl-NL" b="1" dirty="0"/>
              <a:t>First part</a:t>
            </a:r>
            <a:r>
              <a:rPr lang="nl-NL" b="1" baseline="0" dirty="0"/>
              <a:t> NS</a:t>
            </a:r>
          </a:p>
          <a:p>
            <a:r>
              <a:rPr lang="nl-NL" b="1" baseline="0" dirty="0"/>
              <a:t>Second part NS+A</a:t>
            </a:r>
            <a:endParaRPr lang="nl-NL" b="1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http://angularjs.blogspot.nl/2015/12/building-mobile-apps-with-angular-2-and.html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AAF9-CA6D-407F-8316-D8BB9B76A972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4659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AAF9-CA6D-407F-8316-D8BB9B76A972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9602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NativeScript Playground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place in the cloud where you can just play around with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NativeScript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Vue.js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your browser until you figure out the basics.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769EA-73F9-6041-9F19-82DBFACBBB0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919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Alternatieve</a:t>
            </a:r>
            <a:r>
              <a:rPr lang="en-US" dirty="0"/>
              <a:t> tutorial: </a:t>
            </a:r>
            <a:r>
              <a:rPr lang="en-US" sz="1200" b="1" dirty="0"/>
              <a:t>https://</a:t>
            </a:r>
            <a:r>
              <a:rPr lang="en-US" sz="1200" b="1" dirty="0" err="1"/>
              <a:t>nativescript-vue.org</a:t>
            </a:r>
            <a:r>
              <a:rPr lang="en-US" sz="1200" b="1" dirty="0"/>
              <a:t>/</a:t>
            </a:r>
            <a:r>
              <a:rPr lang="en-US" sz="1200" b="1" dirty="0" err="1"/>
              <a:t>en</a:t>
            </a:r>
            <a:r>
              <a:rPr lang="en-US" sz="1200" b="1" dirty="0"/>
              <a:t>/docs/getting-started/playground-tutorial/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769EA-73F9-6041-9F19-82DBFACBBB0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8620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ym typeface="Wingdings" pitchFamily="2" charset="2"/>
              </a:rPr>
              <a:t>bundle id = </a:t>
            </a:r>
            <a:r>
              <a:rPr lang="en-US" sz="1200" b="1" dirty="0" err="1"/>
              <a:t>nativescript.id</a:t>
            </a:r>
            <a:r>
              <a:rPr lang="en-US" sz="1200" dirty="0"/>
              <a:t> from </a:t>
            </a:r>
            <a:r>
              <a:rPr lang="en-US" sz="1200" dirty="0" err="1"/>
              <a:t>package.json</a:t>
            </a:r>
            <a:r>
              <a:rPr lang="en-US" sz="120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769EA-73F9-6041-9F19-82DBFACBBB0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6355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Google-</a:t>
            </a:r>
            <a:r>
              <a:rPr lang="en-US" b="1" dirty="0" err="1"/>
              <a:t>services.json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 err="1"/>
              <a:t>GoogleService-info.plist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769EA-73F9-6041-9F19-82DBFACBBB0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241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762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b="1" dirty="0"/>
              <a:t>1.27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EE3D4-85AE-7242-9F51-3C6493B018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24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NativeScript</a:t>
            </a:r>
            <a:r>
              <a:rPr lang="en-US" dirty="0"/>
              <a:t> CLI quick setup allows you to test your applications on a Preview app that runs on your iOS or Android device(s).</a:t>
            </a:r>
          </a:p>
          <a:p>
            <a:r>
              <a:rPr lang="en-US" dirty="0"/>
              <a:t>Although this is great for getting started, there are some limitations to using the Preview app. If you hit any of the scenarios below, you need to complete the </a:t>
            </a:r>
            <a:r>
              <a:rPr lang="en-US" dirty="0" err="1"/>
              <a:t>NativeScript</a:t>
            </a:r>
            <a:r>
              <a:rPr lang="en-US" dirty="0"/>
              <a:t> CLI </a:t>
            </a:r>
            <a:r>
              <a:rPr lang="en-US" dirty="0">
                <a:hlinkClick r:id="rId3"/>
              </a:rPr>
              <a:t>full setup</a:t>
            </a:r>
            <a:r>
              <a:rPr lang="en-US" dirty="0"/>
              <a:t> to build and run your apps.</a:t>
            </a:r>
          </a:p>
          <a:p>
            <a:r>
              <a:rPr lang="en-US" b="1" dirty="0"/>
              <a:t>Plugins</a:t>
            </a:r>
            <a:endParaRPr lang="en-US" dirty="0"/>
          </a:p>
          <a:p>
            <a:pPr lvl="1"/>
            <a:r>
              <a:rPr lang="en-US" dirty="0"/>
              <a:t>The Preview app comes with a predefined set of </a:t>
            </a:r>
            <a:r>
              <a:rPr lang="en-US" dirty="0">
                <a:hlinkClick r:id="rId4"/>
              </a:rPr>
              <a:t>NativeScript plugins</a:t>
            </a:r>
            <a:r>
              <a:rPr lang="en-US" dirty="0"/>
              <a:t>. If your app needs to utilize a plugin that is not present in the Preview app, you will see a warning message and your app might not work as expected.</a:t>
            </a:r>
          </a:p>
          <a:p>
            <a:r>
              <a:rPr lang="en-US" b="1" dirty="0"/>
              <a:t>Resources</a:t>
            </a:r>
            <a:endParaRPr lang="en-US" dirty="0"/>
          </a:p>
          <a:p>
            <a:pPr lvl="1"/>
            <a:r>
              <a:rPr lang="en-US" dirty="0"/>
              <a:t>The Preview app comes with predefined set of resources, such as app icons, splash screens, and image files. If you need to work with additional files in your application’s </a:t>
            </a:r>
            <a:r>
              <a:rPr lang="en-US" dirty="0" err="1"/>
              <a:t>App_Resources</a:t>
            </a:r>
            <a:r>
              <a:rPr lang="en-US" dirty="0"/>
              <a:t> folder, you need to switch to the full setup workflow.</a:t>
            </a:r>
          </a:p>
          <a:p>
            <a:r>
              <a:rPr lang="en-US" b="1" dirty="0"/>
              <a:t>Debugging</a:t>
            </a:r>
            <a:endParaRPr lang="en-US" dirty="0"/>
          </a:p>
          <a:p>
            <a:pPr lvl="1"/>
            <a:r>
              <a:rPr lang="en-US" dirty="0"/>
              <a:t>The Preview app does not allow you to use many of </a:t>
            </a:r>
            <a:r>
              <a:rPr lang="en-US" dirty="0" err="1"/>
              <a:t>NativeScript’s</a:t>
            </a:r>
            <a:r>
              <a:rPr lang="en-US" dirty="0"/>
              <a:t> </a:t>
            </a:r>
            <a:r>
              <a:rPr lang="en-US" dirty="0">
                <a:hlinkClick r:id="rId5"/>
              </a:rPr>
              <a:t>debugging tools</a:t>
            </a:r>
            <a:r>
              <a:rPr lang="en-US" dirty="0"/>
              <a:t>, such as </a:t>
            </a:r>
            <a:r>
              <a:rPr lang="en-US" dirty="0" err="1"/>
              <a:t>NativeScript’s</a:t>
            </a:r>
            <a:r>
              <a:rPr lang="en-US" dirty="0"/>
              <a:t> </a:t>
            </a:r>
            <a:r>
              <a:rPr lang="en-US" dirty="0">
                <a:hlinkClick r:id="rId6"/>
              </a:rPr>
              <a:t>integration with the Chrome DevTools</a:t>
            </a:r>
            <a:r>
              <a:rPr lang="en-US" dirty="0"/>
              <a:t>.</a:t>
            </a:r>
          </a:p>
          <a:p>
            <a:r>
              <a:rPr lang="en-US" b="1" dirty="0"/>
              <a:t>Unit Tests</a:t>
            </a:r>
            <a:endParaRPr lang="en-US" dirty="0"/>
          </a:p>
          <a:p>
            <a:pPr lvl="1"/>
            <a:r>
              <a:rPr lang="en-US" dirty="0"/>
              <a:t>The Preview app does not allow you to run use </a:t>
            </a:r>
            <a:r>
              <a:rPr lang="en-US" dirty="0">
                <a:hlinkClick r:id="rId7"/>
              </a:rPr>
              <a:t>NativeScript’s unit testing workflows</a:t>
            </a:r>
            <a:r>
              <a:rPr lang="en-US" dirty="0"/>
              <a:t>.</a:t>
            </a:r>
          </a:p>
          <a:p>
            <a:r>
              <a:rPr lang="en-US" b="1" dirty="0"/>
              <a:t>Lazy Loading</a:t>
            </a:r>
            <a:endParaRPr lang="en-US" dirty="0"/>
          </a:p>
          <a:p>
            <a:pPr lvl="1"/>
            <a:r>
              <a:rPr lang="en-US" dirty="0"/>
              <a:t>The Preview app cannot run </a:t>
            </a:r>
            <a:r>
              <a:rPr lang="en-US" dirty="0" err="1"/>
              <a:t>NativeScript</a:t>
            </a:r>
            <a:r>
              <a:rPr lang="en-US" dirty="0"/>
              <a:t> apps that use </a:t>
            </a:r>
            <a:r>
              <a:rPr lang="en-US" dirty="0">
                <a:hlinkClick r:id="rId8"/>
              </a:rPr>
              <a:t>Angular’s lazy loading technique</a:t>
            </a:r>
            <a:r>
              <a:rPr lang="en-US" dirty="0"/>
              <a:t> for loading modules.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769EA-73F9-6041-9F19-82DBFACBBB0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767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the full setup,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NativeScript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 builds truly native iOS and Android apps locally.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769EA-73F9-6041-9F19-82DBFACBBB0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728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 and build app in the cloud. </a:t>
            </a:r>
          </a:p>
          <a:p>
            <a:r>
              <a:rPr lang="en-US" dirty="0"/>
              <a:t>You do not need installation of Android or </a:t>
            </a:r>
            <a:r>
              <a:rPr lang="en-US" dirty="0" err="1"/>
              <a:t>Xcode</a:t>
            </a:r>
            <a:r>
              <a:rPr lang="en-US" dirty="0"/>
              <a:t> locally.</a:t>
            </a:r>
          </a:p>
          <a:p>
            <a:r>
              <a:rPr lang="en-US" dirty="0"/>
              <a:t>You can even build iOS apps on a Windows machine </a:t>
            </a:r>
            <a:r>
              <a:rPr lang="en-US" dirty="0">
                <a:sym typeface="Wingdings" pitchFamily="2" charset="2"/>
              </a:rPr>
              <a:t> because we build in the cloud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/>
              <a:t>https://</a:t>
            </a:r>
            <a:r>
              <a:rPr lang="en-US" dirty="0" err="1"/>
              <a:t>www.nativescript.org</a:t>
            </a:r>
            <a:r>
              <a:rPr lang="en-US" dirty="0"/>
              <a:t>/</a:t>
            </a:r>
            <a:r>
              <a:rPr lang="en-US" dirty="0" err="1"/>
              <a:t>nativescript</a:t>
            </a:r>
            <a:r>
              <a:rPr lang="en-US" dirty="0"/>
              <a:t>-sidekick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769EA-73F9-6041-9F19-82DBFACBBB0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406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docs.nativescript.org</a:t>
            </a:r>
            <a:r>
              <a:rPr lang="en-US" dirty="0"/>
              <a:t>/start/quick-setup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769EA-73F9-6041-9F19-82DBFACBBB0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124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docs.nativescript.org</a:t>
            </a:r>
            <a:r>
              <a:rPr lang="en-US" dirty="0"/>
              <a:t>/start/cli-basics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769EA-73F9-6041-9F19-82DBFACBBB0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34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docs.nativescript.org</a:t>
            </a:r>
            <a:r>
              <a:rPr lang="en-US" dirty="0"/>
              <a:t>/start/cli-basics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769EA-73F9-6041-9F19-82DBFACBBB0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725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45EBC-26E8-DB4E-BD3E-5BE35BD0B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85DA56-2FCE-2641-A2C7-E05F1B5FC3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9A40B-4405-C34E-AFBE-55C71131E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03711-17BB-0E42-A2DA-2165540934A8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1B002-5FB2-E34F-B36F-02CF36310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7792D-32A7-3344-A294-6D1D45064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4A2F-46BA-B040-B444-35BD2050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450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8DB8-E1B5-3242-9A82-54A7B88E6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1D558D-2F23-C446-9B8F-47841C4D01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7B924-B38D-724F-A6EE-6E1DBCDAB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03711-17BB-0E42-A2DA-2165540934A8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955F6-7E42-C04C-AEFB-DCF3E5F43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8AA58-EF45-F44D-89AA-C97A8B70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4A2F-46BA-B040-B444-35BD2050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575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B8789A-75F6-544B-B7F9-0D44E4E370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2E90F7-EE83-4343-9708-E217A27BF9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47A26-D4E7-2243-8FF7-A0141062F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03711-17BB-0E42-A2DA-2165540934A8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572D4-8457-C242-8A30-7E30624E4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1B381-30CE-B448-8A95-3FD891243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4A2F-46BA-B040-B444-35BD2050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0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/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38152" y="1344593"/>
            <a:ext cx="11180107" cy="490559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214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E7E1C-9285-5F49-8437-A97CEE7AD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16E79-8116-E14B-BE05-4340C11E6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E6E8D-FAD3-D24B-8F26-E7AF123AB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03711-17BB-0E42-A2DA-2165540934A8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A0EE9-60C5-1842-B7D9-5EBED67EA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02A5F-694F-B54D-8677-16A472226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4A2F-46BA-B040-B444-35BD2050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4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5EC9F-25E0-7143-A2D4-5A68D7740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BB191F-3621-7A4F-8969-D246C35D1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46264-2D90-3946-A405-AC73AF837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03711-17BB-0E42-A2DA-2165540934A8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8FAF3-2D71-0F4D-867B-A7C681276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A2658-8859-A648-B996-7CB4F4EA2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4A2F-46BA-B040-B444-35BD2050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1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DCEBA-EBA5-9E42-BC5D-F0C3A36AD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F59B5-F8A4-964F-B1A0-626E991325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B46703-5968-6A49-BC99-EC0A28DEF1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D88AE2-0A7E-FC40-AB8C-333E351AF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03711-17BB-0E42-A2DA-2165540934A8}" type="datetimeFigureOut">
              <a:rPr lang="en-US" smtClean="0"/>
              <a:t>1/23/19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D9AF9A-DE68-2943-8A7D-0DA6D0DDB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EB823-0A09-4949-87DD-7D5FA6F30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4A2F-46BA-B040-B444-35BD2050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804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7066-22A2-A349-9418-97E472B76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00BF6D-D729-4F4F-A6EB-F6CFD79DA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14C145-C003-F445-90D6-7C0344E522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7C0683-77BA-E640-9D72-6F2C311291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604B9F-280F-6F4E-B9DD-E5EB899B9E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10967F-DA03-CF49-8CDC-71422445A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03711-17BB-0E42-A2DA-2165540934A8}" type="datetimeFigureOut">
              <a:rPr lang="en-US" smtClean="0"/>
              <a:t>1/23/19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C7794F-2983-1945-98A6-4C448A994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9F2236-BFB2-4B4B-A1E5-3771D6977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4A2F-46BA-B040-B444-35BD2050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297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CC4F-C653-E644-87DD-90ED3D7E7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6B48BA-EBAA-9E44-A8E6-72FB10B89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03711-17BB-0E42-A2DA-2165540934A8}" type="datetimeFigureOut">
              <a:rPr lang="en-US" smtClean="0"/>
              <a:t>1/23/19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5B4BA-A088-8342-838E-FDC46993C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A24C1C-21D5-C143-A872-78F2FEA5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4A2F-46BA-B040-B444-35BD2050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54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B935F6-CEED-DD46-8DC4-A0A425723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03711-17BB-0E42-A2DA-2165540934A8}" type="datetimeFigureOut">
              <a:rPr lang="en-US" smtClean="0"/>
              <a:t>1/23/19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B72289-1253-494B-BEC8-A31F1C01B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E59F0-E459-584E-AE48-5D54DFC6C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4A2F-46BA-B040-B444-35BD2050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691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F2357-B058-9848-8E2E-ACC6EA012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6EE1B-873C-534D-BAEA-600E10479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14FC06-F32D-4041-8673-FB87F35DFF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EB534F-E8DF-ED44-B46E-411BEF9BA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03711-17BB-0E42-A2DA-2165540934A8}" type="datetimeFigureOut">
              <a:rPr lang="en-US" smtClean="0"/>
              <a:t>1/23/19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0661C3-8323-D14C-9D8E-94EC18949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B940A-E4FC-A54F-83F7-AD1332FF7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4A2F-46BA-B040-B444-35BD2050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109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9334B-E645-A64A-8F5C-FFECE4865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B05017-3508-D945-B957-73FA2BBE06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444566-A97E-4F42-A191-3913E0FD1F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17E505-810D-114F-B353-7A01993DA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03711-17BB-0E42-A2DA-2165540934A8}" type="datetimeFigureOut">
              <a:rPr lang="en-US" smtClean="0"/>
              <a:t>1/23/19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FCF12E-C082-5F4A-9AD4-C9C631CCC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C85850-808B-E446-A609-6E2F35A4C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4A2F-46BA-B040-B444-35BD2050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822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F171B3-E33D-F94C-A1FA-41FC907CD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F07F7-BA6D-6441-AB26-5D650D961C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89F58-996C-0B4F-B2BB-63EAAFCE78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03711-17BB-0E42-A2DA-2165540934A8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7B3BC-789E-6249-9EDF-A75F0E121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17A4B-F5FC-F944-A0D2-BFFBD1F7B6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84A2F-46BA-B040-B444-35BD2050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97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visualstudio.microsoft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market.nativescript.org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.nativescript.org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dyVerbruggen/nativescript-plugin-firebase" TargetMode="External"/><Relationship Id="rId2" Type="http://schemas.openxmlformats.org/officeDocument/2006/relationships/hyperlink" Target="https://github.com/NativeScript/template-master-detail-ng/blob/master/tools/firebase/firebase-database-setup.m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IextEpoIzwE&amp;feature=youtu.b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tif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NativeScript/template-master-detail-ng/blob/master/tools/firebase/car-rental-export-public.json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droid.com/filetransfer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nativescript.org/performance-optimizations/lazy-loading" TargetMode="External"/><Relationship Id="rId3" Type="http://schemas.openxmlformats.org/officeDocument/2006/relationships/hyperlink" Target="https://docs.nativescript.org/start/quick-setup#quick-setup-limitations" TargetMode="External"/><Relationship Id="rId7" Type="http://schemas.openxmlformats.org/officeDocument/2006/relationships/hyperlink" Target="https://docs.nativescript.org/tooling/testi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nativescript.org/tooling/debugging/chrome-devtools" TargetMode="External"/><Relationship Id="rId5" Type="http://schemas.openxmlformats.org/officeDocument/2006/relationships/hyperlink" Target="https://docs.nativescript.org/start/cli-basics" TargetMode="External"/><Relationship Id="rId4" Type="http://schemas.openxmlformats.org/officeDocument/2006/relationships/hyperlink" Target="https://market.nativescript.org/" TargetMode="External"/><Relationship Id="rId9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ativescript.org/start/ns-setup-wi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openxmlformats.org/officeDocument/2006/relationships/hyperlink" Target="https://docs.nativescript.org/start/ns-setup-linux" TargetMode="External"/><Relationship Id="rId4" Type="http://schemas.openxmlformats.org/officeDocument/2006/relationships/hyperlink" Target="https://docs.nativescript.org/start/ns-setup-os-x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0" y="2032000"/>
            <a:ext cx="2794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82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7F988-A751-674A-B22A-41E16C6A7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9EA7C-35A1-E34B-87EB-FFC9A906D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account at Telerik</a:t>
            </a:r>
          </a:p>
          <a:p>
            <a:endParaRPr lang="en-US" dirty="0"/>
          </a:p>
          <a:p>
            <a:r>
              <a:rPr lang="en-US" b="1" dirty="0" err="1"/>
              <a:t>tns</a:t>
            </a:r>
            <a:r>
              <a:rPr lang="en-US" b="1" dirty="0"/>
              <a:t> login</a:t>
            </a:r>
          </a:p>
        </p:txBody>
      </p:sp>
    </p:spTree>
    <p:extLst>
      <p:ext uri="{BB962C8B-B14F-4D97-AF65-F5344CB8AC3E}">
        <p14:creationId xmlns:p14="http://schemas.microsoft.com/office/powerpoint/2010/main" val="2849931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2B1B5-7FF3-DB43-BECE-784152843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Let’s create a </a:t>
            </a:r>
            <a:r>
              <a:rPr lang="en-US" b="1" dirty="0" err="1">
                <a:solidFill>
                  <a:srgbClr val="0070C0"/>
                </a:solidFill>
              </a:rPr>
              <a:t>NativeScript</a:t>
            </a:r>
            <a:r>
              <a:rPr lang="en-US" b="1" dirty="0">
                <a:solidFill>
                  <a:srgbClr val="0070C0"/>
                </a:solidFill>
              </a:rPr>
              <a:t> app!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12F91-1FBD-0542-89A9-3F6CCEBE8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a terminal / </a:t>
            </a:r>
            <a:r>
              <a:rPr lang="en-US" dirty="0" err="1"/>
              <a:t>cmd</a:t>
            </a:r>
            <a:endParaRPr lang="en-US" dirty="0"/>
          </a:p>
          <a:p>
            <a:endParaRPr lang="en-US" dirty="0"/>
          </a:p>
          <a:p>
            <a:r>
              <a:rPr lang="en-US" b="1" dirty="0" err="1"/>
              <a:t>tns</a:t>
            </a:r>
            <a:r>
              <a:rPr lang="en-US" b="1" dirty="0"/>
              <a:t> create</a:t>
            </a:r>
          </a:p>
          <a:p>
            <a:endParaRPr lang="en-US" b="1" dirty="0"/>
          </a:p>
          <a:p>
            <a:r>
              <a:rPr lang="en-US" dirty="0"/>
              <a:t>Answer the following questions:</a:t>
            </a:r>
          </a:p>
          <a:p>
            <a:pPr lvl="1"/>
            <a:r>
              <a:rPr lang="en-US" b="1" dirty="0"/>
              <a:t>First, what will be the name of your app?</a:t>
            </a:r>
            <a:r>
              <a:rPr lang="en-US" dirty="0"/>
              <a:t> </a:t>
            </a:r>
            <a:r>
              <a:rPr lang="en-US" dirty="0" err="1"/>
              <a:t>firstApp</a:t>
            </a:r>
            <a:endParaRPr lang="en-US" dirty="0"/>
          </a:p>
          <a:p>
            <a:pPr lvl="1"/>
            <a:r>
              <a:rPr lang="en-US" b="1" dirty="0"/>
              <a:t>Next, which style of </a:t>
            </a:r>
            <a:r>
              <a:rPr lang="en-US" b="1" dirty="0" err="1"/>
              <a:t>NativeScript</a:t>
            </a:r>
            <a:r>
              <a:rPr lang="en-US" b="1" dirty="0"/>
              <a:t> project would you like to use:</a:t>
            </a:r>
            <a:r>
              <a:rPr lang="en-US" dirty="0"/>
              <a:t> Angular</a:t>
            </a:r>
          </a:p>
          <a:p>
            <a:pPr lvl="1"/>
            <a:r>
              <a:rPr lang="en-US" b="1" dirty="0"/>
              <a:t>Finally, which template would you like to start from:</a:t>
            </a:r>
            <a:r>
              <a:rPr lang="en-US" dirty="0"/>
              <a:t> Hello World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877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5315F-FC96-E64F-AEE7-046117EE8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Let’s create a </a:t>
            </a:r>
            <a:r>
              <a:rPr lang="en-US" b="1" dirty="0" err="1">
                <a:solidFill>
                  <a:srgbClr val="0070C0"/>
                </a:solidFill>
              </a:rPr>
              <a:t>NativeScript</a:t>
            </a:r>
            <a:r>
              <a:rPr lang="en-US" b="1" dirty="0">
                <a:solidFill>
                  <a:srgbClr val="0070C0"/>
                </a:solidFill>
              </a:rPr>
              <a:t> app!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2AF7A-B102-8042-915A-83D6DE77D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cd</a:t>
            </a:r>
            <a:r>
              <a:rPr lang="en-US" dirty="0"/>
              <a:t> </a:t>
            </a:r>
            <a:r>
              <a:rPr lang="en-US" i="1" dirty="0" err="1"/>
              <a:t>firstApp</a:t>
            </a:r>
            <a:endParaRPr lang="en-US" i="1" dirty="0"/>
          </a:p>
          <a:p>
            <a:endParaRPr lang="en-US" dirty="0"/>
          </a:p>
          <a:p>
            <a:r>
              <a:rPr lang="en-US" b="1" dirty="0" err="1"/>
              <a:t>tns</a:t>
            </a:r>
            <a:r>
              <a:rPr lang="en-US" b="1" dirty="0"/>
              <a:t> preview</a:t>
            </a:r>
          </a:p>
          <a:p>
            <a:endParaRPr lang="en-US" dirty="0"/>
          </a:p>
          <a:p>
            <a:r>
              <a:rPr lang="en-US" b="1" dirty="0"/>
              <a:t>Use </a:t>
            </a:r>
            <a:r>
              <a:rPr lang="en-US" b="1" i="1" dirty="0" err="1">
                <a:solidFill>
                  <a:srgbClr val="00B0F0"/>
                </a:solidFill>
              </a:rPr>
              <a:t>NativeScript</a:t>
            </a:r>
            <a:r>
              <a:rPr lang="en-US" b="1" i="1" dirty="0">
                <a:solidFill>
                  <a:srgbClr val="00B0F0"/>
                </a:solidFill>
              </a:rPr>
              <a:t> Playground </a:t>
            </a:r>
            <a:r>
              <a:rPr lang="en-US" b="1" dirty="0"/>
              <a:t>app and scan the QR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128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3D938-D56F-2F48-BC15-27C339A99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Open your project in your 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3954F-65C4-CC49-A288-463D6C0E0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Install Visual Studio </a:t>
            </a:r>
            <a:r>
              <a:rPr lang="en-US" dirty="0"/>
              <a:t>(</a:t>
            </a:r>
            <a:r>
              <a:rPr lang="en-US" dirty="0">
                <a:hlinkClick r:id="rId2"/>
              </a:rPr>
              <a:t>https://visualstudio.microsoft.com/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b="1" dirty="0"/>
              <a:t>Browse </a:t>
            </a:r>
            <a:r>
              <a:rPr lang="en-US" b="1" dirty="0" err="1"/>
              <a:t>en</a:t>
            </a:r>
            <a:r>
              <a:rPr lang="en-US" b="1" dirty="0"/>
              <a:t> open </a:t>
            </a:r>
            <a:r>
              <a:rPr lang="en-US" dirty="0"/>
              <a:t>your </a:t>
            </a:r>
            <a:r>
              <a:rPr lang="en-US" dirty="0" err="1"/>
              <a:t>firstApp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233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AC090-2D11-3B49-AD17-F3EF89B1B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Try </a:t>
            </a:r>
            <a:r>
              <a:rPr lang="en-US" b="1" dirty="0" err="1">
                <a:solidFill>
                  <a:srgbClr val="0070C0"/>
                </a:solidFill>
              </a:rPr>
              <a:t>Livesync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FB520-59AB-2C43-99EF-672822ACA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add a simple image to your app so you can see how </a:t>
            </a:r>
            <a:r>
              <a:rPr lang="en-US" dirty="0" err="1"/>
              <a:t>livesync</a:t>
            </a:r>
            <a:r>
              <a:rPr lang="en-US" dirty="0"/>
              <a:t> works.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70C0"/>
                </a:solidFill>
              </a:rPr>
              <a:t>See tutorial: </a:t>
            </a:r>
            <a:r>
              <a:rPr lang="en-US" b="1" dirty="0">
                <a:solidFill>
                  <a:srgbClr val="0070C0"/>
                </a:solidFill>
              </a:rPr>
              <a:t>https://</a:t>
            </a:r>
            <a:r>
              <a:rPr lang="en-US" b="1" dirty="0" err="1">
                <a:solidFill>
                  <a:srgbClr val="0070C0"/>
                </a:solidFill>
              </a:rPr>
              <a:t>docs.nativescript.org</a:t>
            </a:r>
            <a:r>
              <a:rPr lang="en-US" b="1" dirty="0">
                <a:solidFill>
                  <a:srgbClr val="0070C0"/>
                </a:solidFill>
              </a:rPr>
              <a:t>/start/cli-basics</a:t>
            </a:r>
          </a:p>
        </p:txBody>
      </p:sp>
    </p:spTree>
    <p:extLst>
      <p:ext uri="{BB962C8B-B14F-4D97-AF65-F5344CB8AC3E}">
        <p14:creationId xmlns:p14="http://schemas.microsoft.com/office/powerpoint/2010/main" val="3588307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BF46D-EAEE-D54F-84FF-7A833DF8C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F49A7-E1F7-AF4B-BFF2-C4FDB6A19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 err="1">
                <a:solidFill>
                  <a:srgbClr val="0070C0"/>
                </a:solidFill>
              </a:rPr>
              <a:t>NativeScript</a:t>
            </a:r>
            <a:r>
              <a:rPr lang="en-US" sz="4800" b="1" dirty="0">
                <a:solidFill>
                  <a:srgbClr val="0070C0"/>
                </a:solidFill>
              </a:rPr>
              <a:t> Playground</a:t>
            </a:r>
            <a:endParaRPr lang="en-US" sz="4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586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70C0"/>
                </a:solidFill>
                <a:latin typeface="+mn-lt"/>
              </a:rPr>
              <a:t>https://</a:t>
            </a:r>
            <a:r>
              <a:rPr lang="en-US" dirty="0" err="1">
                <a:solidFill>
                  <a:srgbClr val="0070C0"/>
                </a:solidFill>
                <a:latin typeface="+mn-lt"/>
              </a:rPr>
              <a:t>play.nativescript.org</a:t>
            </a:r>
            <a:r>
              <a:rPr lang="en-US" dirty="0">
                <a:solidFill>
                  <a:srgbClr val="0070C0"/>
                </a:solidFill>
                <a:latin typeface="+mn-lt"/>
              </a:rPr>
              <a:t>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612" y="1507289"/>
            <a:ext cx="8763000" cy="48895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797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1EA64-BA04-F442-B17B-3E4BC5111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>
                <a:solidFill>
                  <a:srgbClr val="0070C0"/>
                </a:solidFill>
              </a:rPr>
              <a:t>NativeScript</a:t>
            </a:r>
            <a:r>
              <a:rPr lang="en-US" b="1" dirty="0">
                <a:solidFill>
                  <a:srgbClr val="0070C0"/>
                </a:solidFill>
              </a:rPr>
              <a:t> Playground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7A3A7-086A-154D-853C-1EAA255A6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NativeScript</a:t>
            </a:r>
            <a:r>
              <a:rPr lang="en-US" dirty="0"/>
              <a:t> Playground is a </a:t>
            </a:r>
            <a:r>
              <a:rPr lang="en-US" i="1" dirty="0"/>
              <a:t>browser-based</a:t>
            </a:r>
            <a:r>
              <a:rPr lang="en-US" dirty="0"/>
              <a:t> environment for developing simple </a:t>
            </a:r>
            <a:r>
              <a:rPr lang="en-US" dirty="0" err="1"/>
              <a:t>NativeScript</a:t>
            </a:r>
            <a:r>
              <a:rPr lang="en-US" dirty="0"/>
              <a:t> apps. </a:t>
            </a:r>
          </a:p>
          <a:p>
            <a:endParaRPr lang="en-US" dirty="0"/>
          </a:p>
          <a:p>
            <a:r>
              <a:rPr lang="en-US" dirty="0"/>
              <a:t>It’s a great place to get started.</a:t>
            </a:r>
          </a:p>
          <a:p>
            <a:endParaRPr lang="en-US" dirty="0"/>
          </a:p>
          <a:p>
            <a:r>
              <a:rPr lang="en-US" dirty="0"/>
              <a:t>As you can develop apps without needing to install the various SDKs and tools needed for native iOS and Android. </a:t>
            </a:r>
          </a:p>
          <a:p>
            <a:endParaRPr lang="en-US" dirty="0"/>
          </a:p>
          <a:p>
            <a:r>
              <a:rPr lang="en-US" dirty="0"/>
              <a:t>All you need is an iOS or Android device.</a:t>
            </a:r>
          </a:p>
        </p:txBody>
      </p:sp>
    </p:spTree>
    <p:extLst>
      <p:ext uri="{BB962C8B-B14F-4D97-AF65-F5344CB8AC3E}">
        <p14:creationId xmlns:p14="http://schemas.microsoft.com/office/powerpoint/2010/main" val="3718124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4513D-D5EF-AC41-ADDC-37D4C4B53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>
                <a:solidFill>
                  <a:srgbClr val="0070C0"/>
                </a:solidFill>
              </a:rPr>
              <a:t>NativeScript</a:t>
            </a:r>
            <a:r>
              <a:rPr lang="en-US" b="1" dirty="0">
                <a:solidFill>
                  <a:srgbClr val="0070C0"/>
                </a:solidFill>
              </a:rPr>
              <a:t> Playground </a:t>
            </a:r>
            <a:r>
              <a:rPr lang="en-US" b="1" dirty="0"/>
              <a:t>[</a:t>
            </a:r>
            <a:r>
              <a:rPr lang="en-US" b="1" dirty="0">
                <a:solidFill>
                  <a:srgbClr val="FF0000"/>
                </a:solidFill>
              </a:rPr>
              <a:t>Demo</a:t>
            </a:r>
            <a:r>
              <a:rPr lang="en-US" b="1" dirty="0"/>
              <a:t>]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BB0153-A3D7-9541-881A-C924A7E6F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6688" y="1825625"/>
            <a:ext cx="66986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655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4513D-D5EF-AC41-ADDC-37D4C4B53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>
                <a:solidFill>
                  <a:srgbClr val="0070C0"/>
                </a:solidFill>
              </a:rPr>
              <a:t>NativeScript</a:t>
            </a:r>
            <a:r>
              <a:rPr lang="en-US" b="1" dirty="0">
                <a:solidFill>
                  <a:srgbClr val="0070C0"/>
                </a:solidFill>
              </a:rPr>
              <a:t> Playground </a:t>
            </a:r>
            <a:r>
              <a:rPr lang="en-US" b="1" dirty="0"/>
              <a:t>[</a:t>
            </a:r>
            <a:r>
              <a:rPr lang="en-US" b="1" dirty="0">
                <a:solidFill>
                  <a:srgbClr val="FF0000"/>
                </a:solidFill>
              </a:rPr>
              <a:t>Demo</a:t>
            </a:r>
            <a:r>
              <a:rPr lang="en-US" b="1" dirty="0"/>
              <a:t>]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931162-4B0D-8A4B-95F5-87301B58E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B02FAE-9F73-9948-A609-BF53D30A4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494" y="1505744"/>
            <a:ext cx="76835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15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7" y="508221"/>
            <a:ext cx="3271664" cy="56088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463" y="220133"/>
            <a:ext cx="5816279" cy="58162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13195" y="256838"/>
            <a:ext cx="1480149" cy="502766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sz="2667" b="1" dirty="0">
                <a:latin typeface="Avenir Heavy" charset="0"/>
                <a:ea typeface="Avenir Heavy" charset="0"/>
                <a:cs typeface="Avenir Heavy" charset="0"/>
              </a:rPr>
              <a:t>Android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70735" y="220132"/>
            <a:ext cx="753732" cy="502766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sz="2667" b="1" dirty="0">
                <a:latin typeface="Avenir Heavy" charset="0"/>
                <a:ea typeface="Avenir Heavy" charset="0"/>
                <a:cs typeface="Avenir Heavy" charset="0"/>
              </a:rPr>
              <a:t>iOS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22772" y="1722828"/>
            <a:ext cx="923907" cy="502766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sz="2667" b="1" dirty="0">
                <a:latin typeface="Avenir Heavy" charset="0"/>
                <a:ea typeface="Avenir Heavy" charset="0"/>
                <a:cs typeface="Avenir Heavy" charset="0"/>
              </a:rPr>
              <a:t>Web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013" y="2368739"/>
            <a:ext cx="7435425" cy="43135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371" y="2663688"/>
            <a:ext cx="4980256" cy="33727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788" y="144607"/>
            <a:ext cx="1041421" cy="114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87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8C876-E7F7-6E4B-968D-BC832252B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Marketplace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C0ED0-17E5-464A-ADB3-499FC9AC7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https://market.nativescript.org/</a:t>
            </a:r>
            <a:endParaRPr lang="en-US" dirty="0"/>
          </a:p>
          <a:p>
            <a:endParaRPr lang="en-US" dirty="0"/>
          </a:p>
          <a:p>
            <a:r>
              <a:rPr lang="en-US" dirty="0"/>
              <a:t>Tab: </a:t>
            </a:r>
            <a:r>
              <a:rPr lang="en-US" b="1" dirty="0">
                <a:solidFill>
                  <a:srgbClr val="C00000"/>
                </a:solidFill>
              </a:rPr>
              <a:t>Plugins</a:t>
            </a:r>
          </a:p>
          <a:p>
            <a:r>
              <a:rPr lang="en-US" dirty="0"/>
              <a:t>Tab: </a:t>
            </a:r>
            <a:r>
              <a:rPr lang="en-US" b="1" dirty="0">
                <a:solidFill>
                  <a:srgbClr val="C00000"/>
                </a:solidFill>
              </a:rPr>
              <a:t>Templates</a:t>
            </a:r>
          </a:p>
          <a:p>
            <a:r>
              <a:rPr lang="en-US" dirty="0"/>
              <a:t>Tab: </a:t>
            </a:r>
            <a:r>
              <a:rPr lang="en-US" b="1" dirty="0">
                <a:solidFill>
                  <a:srgbClr val="C00000"/>
                </a:solidFill>
              </a:rPr>
              <a:t>Samples</a:t>
            </a:r>
            <a:r>
              <a:rPr lang="en-US" dirty="0"/>
              <a:t> (Playground)</a:t>
            </a:r>
          </a:p>
        </p:txBody>
      </p:sp>
    </p:spTree>
    <p:extLst>
      <p:ext uri="{BB962C8B-B14F-4D97-AF65-F5344CB8AC3E}">
        <p14:creationId xmlns:p14="http://schemas.microsoft.com/office/powerpoint/2010/main" val="1590959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BCF19-E1B0-E446-A835-198F4981E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14BE4E-1579-1742-8BCA-7D3B788DB3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9297" y="637954"/>
            <a:ext cx="9653406" cy="5347623"/>
          </a:xfrm>
        </p:spPr>
      </p:pic>
    </p:spTree>
    <p:extLst>
      <p:ext uri="{BB962C8B-B14F-4D97-AF65-F5344CB8AC3E}">
        <p14:creationId xmlns:p14="http://schemas.microsoft.com/office/powerpoint/2010/main" val="2295923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7C403-53E2-F847-ABA3-A806EE08E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>
                <a:solidFill>
                  <a:srgbClr val="0070C0"/>
                </a:solidFill>
              </a:rPr>
              <a:t>NativeScript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FFC000"/>
                </a:solidFill>
              </a:rPr>
              <a:t>Playground</a:t>
            </a:r>
            <a:r>
              <a:rPr lang="en-US" b="1" dirty="0">
                <a:solidFill>
                  <a:srgbClr val="0070C0"/>
                </a:solidFill>
              </a:rPr>
              <a:t> Tutorials 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A91D3-A57C-8B4D-A60A-984B7F11C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 err="1"/>
              <a:t>NativeScript</a:t>
            </a:r>
            <a:r>
              <a:rPr lang="en-US" b="1" dirty="0"/>
              <a:t> with JavaScript</a:t>
            </a:r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 err="1"/>
              <a:t>NativeScript</a:t>
            </a:r>
            <a:r>
              <a:rPr lang="en-US" b="1" dirty="0"/>
              <a:t> with Angular</a:t>
            </a:r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 err="1"/>
              <a:t>NativeScript</a:t>
            </a:r>
            <a:r>
              <a:rPr lang="en-US" b="1" dirty="0"/>
              <a:t> with </a:t>
            </a:r>
            <a:r>
              <a:rPr lang="en-US" b="1" dirty="0" err="1"/>
              <a:t>Vue.js</a:t>
            </a:r>
            <a:endParaRPr lang="en-US" b="1" dirty="0"/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630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9AD60-CFC6-9744-9370-25A212C88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Login </a:t>
            </a:r>
            <a:r>
              <a:rPr lang="en-US" b="1" dirty="0" err="1">
                <a:solidFill>
                  <a:srgbClr val="0070C0"/>
                </a:solidFill>
              </a:rPr>
              <a:t>NativeScript</a:t>
            </a:r>
            <a:r>
              <a:rPr lang="en-US" b="1" dirty="0">
                <a:solidFill>
                  <a:srgbClr val="0070C0"/>
                </a:solidFill>
              </a:rPr>
              <a:t> Playground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23517-FC3E-5640-8C5B-89B9B8CEA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b="1" dirty="0"/>
              <a:t>Go to: </a:t>
            </a:r>
            <a:r>
              <a:rPr lang="en-US" b="1" dirty="0">
                <a:hlinkClick r:id="rId2"/>
              </a:rPr>
              <a:t>https://play.nativescript.org/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Login with your Telerik account</a:t>
            </a:r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25652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55C79-FE99-AE42-88A2-3B5BC9292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Tutorial </a:t>
            </a:r>
            <a:r>
              <a:rPr lang="en-US" b="1" dirty="0" err="1">
                <a:solidFill>
                  <a:srgbClr val="0070C0"/>
                </a:solidFill>
              </a:rPr>
              <a:t>NativeScript</a:t>
            </a:r>
            <a:r>
              <a:rPr lang="en-US" b="1" dirty="0">
                <a:solidFill>
                  <a:srgbClr val="0070C0"/>
                </a:solidFill>
              </a:rPr>
              <a:t> with JavaScript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BE962-0517-B747-8F87-BDB832AE4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Choose </a:t>
            </a:r>
            <a:r>
              <a:rPr lang="en-US" b="1" dirty="0"/>
              <a:t>NS +</a:t>
            </a:r>
            <a:r>
              <a:rPr lang="en-US" dirty="0"/>
              <a:t> </a:t>
            </a:r>
            <a:r>
              <a:rPr lang="en-US" b="1" dirty="0"/>
              <a:t>JavaScript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Choose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04F7CF-9995-1F40-AAF1-DC1594151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862" y="2359108"/>
            <a:ext cx="3172705" cy="23148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710B49-437A-8541-9DE5-D7DC5D67B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668" y="4938796"/>
            <a:ext cx="7061200" cy="3543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522335-73CF-3546-8291-EA63FB16D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9848" y="672990"/>
            <a:ext cx="709832" cy="70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45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55C79-FE99-AE42-88A2-3B5BC9292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Tutorial </a:t>
            </a:r>
            <a:r>
              <a:rPr lang="en-US" b="1" dirty="0" err="1">
                <a:solidFill>
                  <a:srgbClr val="0070C0"/>
                </a:solidFill>
              </a:rPr>
              <a:t>NativeScript</a:t>
            </a:r>
            <a:r>
              <a:rPr lang="en-US" b="1" dirty="0">
                <a:solidFill>
                  <a:srgbClr val="0070C0"/>
                </a:solidFill>
              </a:rPr>
              <a:t> with Angular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BE962-0517-B747-8F87-BDB832AE4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Choose </a:t>
            </a:r>
            <a:r>
              <a:rPr lang="en-US" b="1" dirty="0"/>
              <a:t>NS +</a:t>
            </a:r>
            <a:r>
              <a:rPr lang="en-US" dirty="0"/>
              <a:t> </a:t>
            </a:r>
            <a:r>
              <a:rPr lang="en-US" b="1" dirty="0"/>
              <a:t>Angular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Choose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04F7CF-9995-1F40-AAF1-DC1594151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862" y="2359108"/>
            <a:ext cx="3172705" cy="23148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710B49-437A-8541-9DE5-D7DC5D67B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668" y="4938796"/>
            <a:ext cx="7061200" cy="3543300"/>
          </a:xfrm>
          <a:prstGeom prst="rect">
            <a:avLst/>
          </a:prstGeom>
        </p:spPr>
      </p:pic>
      <p:pic>
        <p:nvPicPr>
          <p:cNvPr id="6" name="Picture 4" descr="https://avatars0.githubusercontent.com/u/139426?v=3&amp;s=400">
            <a:extLst>
              <a:ext uri="{FF2B5EF4-FFF2-40B4-BE49-F238E27FC236}">
                <a16:creationId xmlns:a16="http://schemas.microsoft.com/office/drawing/2014/main" id="{27069182-F89B-9A47-907A-910FBF076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1488" y="619463"/>
            <a:ext cx="816886" cy="81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4370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55C79-FE99-AE42-88A2-3B5BC9292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Tutorial </a:t>
            </a:r>
            <a:r>
              <a:rPr lang="en-US" b="1" dirty="0" err="1">
                <a:solidFill>
                  <a:srgbClr val="0070C0"/>
                </a:solidFill>
              </a:rPr>
              <a:t>NativeScript</a:t>
            </a:r>
            <a:r>
              <a:rPr lang="en-US" b="1" dirty="0">
                <a:solidFill>
                  <a:srgbClr val="0070C0"/>
                </a:solidFill>
              </a:rPr>
              <a:t> with </a:t>
            </a:r>
            <a:r>
              <a:rPr lang="en-US" b="1" dirty="0" err="1">
                <a:solidFill>
                  <a:srgbClr val="0070C0"/>
                </a:solidFill>
              </a:rPr>
              <a:t>Vue.js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BE962-0517-B747-8F87-BDB832AE4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Choose </a:t>
            </a:r>
            <a:r>
              <a:rPr lang="en-US" b="1" dirty="0"/>
              <a:t>NS +</a:t>
            </a:r>
            <a:r>
              <a:rPr lang="en-US" dirty="0"/>
              <a:t> </a:t>
            </a:r>
            <a:r>
              <a:rPr lang="en-US" b="1" dirty="0" err="1"/>
              <a:t>Vue.js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Choose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04F7CF-9995-1F40-AAF1-DC1594151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862" y="2359108"/>
            <a:ext cx="3172705" cy="23148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710B49-437A-8541-9DE5-D7DC5D67B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668" y="4938796"/>
            <a:ext cx="7061200" cy="3543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556271-D407-0C44-97D0-B8BB856699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2868" y="849063"/>
            <a:ext cx="627561" cy="62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74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29BB7-970A-C846-A2FE-BC759C1B0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How to go live…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6DF2E-3D12-0946-B7D0-B9A201A01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Download sample from {N} Playground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full setup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 err="1"/>
              <a:t>tns</a:t>
            </a:r>
            <a:r>
              <a:rPr lang="en-US" b="1" dirty="0"/>
              <a:t> run </a:t>
            </a:r>
            <a:r>
              <a:rPr lang="en-US" b="1" dirty="0" err="1"/>
              <a:t>ios</a:t>
            </a:r>
            <a:r>
              <a:rPr lang="en-US" b="1" dirty="0"/>
              <a:t> --emulator </a:t>
            </a:r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 </a:t>
            </a:r>
            <a:r>
              <a:rPr lang="en-US" b="1" dirty="0" err="1"/>
              <a:t>tns</a:t>
            </a:r>
            <a:r>
              <a:rPr lang="en-US" b="1" dirty="0"/>
              <a:t> run android --emulator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>
              <a:sym typeface="Wingdings" pitchFamily="2" charset="2"/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8639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</p:spPr>
        <p:txBody>
          <a:bodyPr/>
          <a:lstStyle/>
          <a:p>
            <a:pPr algn="ctr"/>
            <a:r>
              <a:rPr lang="en-US" dirty="0" err="1">
                <a:solidFill>
                  <a:srgbClr val="FFC000"/>
                </a:solidFill>
                <a:latin typeface="+mn-lt"/>
              </a:rPr>
              <a:t>NativeScript</a:t>
            </a:r>
            <a:r>
              <a:rPr lang="en-US" dirty="0">
                <a:solidFill>
                  <a:srgbClr val="FFC000"/>
                </a:solidFill>
                <a:latin typeface="+mn-lt"/>
              </a:rPr>
              <a:t> Sidekick [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Demo</a:t>
            </a:r>
            <a:r>
              <a:rPr lang="en-US" dirty="0">
                <a:solidFill>
                  <a:srgbClr val="FFC000"/>
                </a:solidFill>
                <a:latin typeface="+mn-lt"/>
              </a:rPr>
              <a:t>]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432" y="1545512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410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825C5-9056-5146-9A43-B911ED0BA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Add Firebase to your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F25FC-7BC1-4F40-AD7B-1173281EE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https://github.com/NativeScript/template-master-detail-ng/blob/master/tools/firebase/firebase-database-setup.md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https://github.com/EddyVerbruggen/nativescript-plugin-firebase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https://www.youtube.com/watch?v=IextEpoIzwE&amp;feature=youtu.be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Import data: </a:t>
            </a: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=w6S9_xJLR50</a:t>
            </a:r>
          </a:p>
        </p:txBody>
      </p:sp>
    </p:spTree>
    <p:extLst>
      <p:ext uri="{BB962C8B-B14F-4D97-AF65-F5344CB8AC3E}">
        <p14:creationId xmlns:p14="http://schemas.microsoft.com/office/powerpoint/2010/main" val="1824312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70C0"/>
                </a:solidFill>
                <a:latin typeface="+mn-lt"/>
              </a:rPr>
              <a:t>Choice</a:t>
            </a:r>
          </a:p>
        </p:txBody>
      </p:sp>
      <p:pic>
        <p:nvPicPr>
          <p:cNvPr id="2052" name="Picture 4" descr="https://avatars0.githubusercontent.com/u/139426?v=3&amp;s=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261" y="256341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697" y="2753848"/>
            <a:ext cx="1524132" cy="15241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9653" y="2901861"/>
            <a:ext cx="1524132" cy="10592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1465" y="2996855"/>
            <a:ext cx="2501867" cy="103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71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F4D13-CE5C-CA42-BDAD-A4266A719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rgbClr val="FFC000"/>
                </a:solidFill>
              </a:rPr>
              <a:t>Steps to configure Firebase</a:t>
            </a:r>
            <a:endParaRPr lang="en-US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1EA32-2932-884A-B8A7-6CBB0DDBF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4585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C9D60-9D47-E64B-80AF-09B9B3282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51892"/>
            <a:ext cx="12192000" cy="42906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0070C0"/>
                </a:solidFill>
              </a:rPr>
              <a:t>https://</a:t>
            </a:r>
            <a:r>
              <a:rPr lang="en-US" sz="3200" b="1" dirty="0" err="1">
                <a:solidFill>
                  <a:srgbClr val="0070C0"/>
                </a:solidFill>
              </a:rPr>
              <a:t>github.com</a:t>
            </a:r>
            <a:r>
              <a:rPr lang="en-US" sz="3200" b="1" dirty="0">
                <a:solidFill>
                  <a:srgbClr val="0070C0"/>
                </a:solidFill>
              </a:rPr>
              <a:t>/petereijgermans11/workshop-</a:t>
            </a:r>
            <a:r>
              <a:rPr lang="en-US" sz="3200" b="1" dirty="0" err="1">
                <a:solidFill>
                  <a:srgbClr val="0070C0"/>
                </a:solidFill>
              </a:rPr>
              <a:t>nativescript</a:t>
            </a:r>
            <a:r>
              <a:rPr lang="en-US" sz="3200" b="1" dirty="0">
                <a:solidFill>
                  <a:srgbClr val="0070C0"/>
                </a:solidFill>
              </a:rPr>
              <a:t>-firebase</a:t>
            </a:r>
          </a:p>
        </p:txBody>
      </p:sp>
    </p:spTree>
    <p:extLst>
      <p:ext uri="{BB962C8B-B14F-4D97-AF65-F5344CB8AC3E}">
        <p14:creationId xmlns:p14="http://schemas.microsoft.com/office/powerpoint/2010/main" val="4234227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829C0-DEED-8D4A-8A29-A3A676096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Steps to configure Firebase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FC811-D832-D84C-9C47-8EC0CECA0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/>
              <a:t>Create your free Firebase account</a:t>
            </a:r>
            <a:endParaRPr lang="en-US" sz="1600" b="1" dirty="0"/>
          </a:p>
          <a:p>
            <a:r>
              <a:rPr lang="en-US" sz="1600" b="1" dirty="0"/>
              <a:t>create emulator</a:t>
            </a:r>
          </a:p>
          <a:p>
            <a:r>
              <a:rPr lang="en-US" sz="1600" b="1" dirty="0" err="1"/>
              <a:t>tns</a:t>
            </a:r>
            <a:r>
              <a:rPr lang="en-US" sz="1600" b="1" dirty="0"/>
              <a:t> create  </a:t>
            </a:r>
            <a:r>
              <a:rPr lang="en-US" sz="1600" dirty="0"/>
              <a:t>or  use </a:t>
            </a:r>
            <a:r>
              <a:rPr lang="en-US" sz="1600" b="1" dirty="0"/>
              <a:t>{NS} Sidekick </a:t>
            </a:r>
            <a:r>
              <a:rPr lang="en-US" sz="1600" b="1" dirty="0">
                <a:sym typeface="Wingdings" pitchFamily="2" charset="2"/>
              </a:rPr>
              <a:t> select template !</a:t>
            </a:r>
            <a:endParaRPr lang="en-US" sz="1600" b="1" dirty="0"/>
          </a:p>
          <a:p>
            <a:r>
              <a:rPr lang="en-US" sz="1600" dirty="0"/>
              <a:t>Add a new Firebase Project </a:t>
            </a:r>
          </a:p>
          <a:p>
            <a:r>
              <a:rPr lang="en-US" sz="1600" dirty="0"/>
              <a:t>Project Overview </a:t>
            </a:r>
            <a:r>
              <a:rPr lang="en-US" sz="1600" dirty="0">
                <a:sym typeface="Wingdings" pitchFamily="2" charset="2"/>
              </a:rPr>
              <a:t> Select icon iOS or Android </a:t>
            </a:r>
            <a:endParaRPr lang="en-US" sz="1600" dirty="0"/>
          </a:p>
          <a:p>
            <a:r>
              <a:rPr lang="en-US" sz="1600" b="1" dirty="0"/>
              <a:t>Add project </a:t>
            </a:r>
            <a:r>
              <a:rPr lang="en-US" sz="1600" dirty="0"/>
              <a:t>in Firebase </a:t>
            </a:r>
            <a:r>
              <a:rPr lang="en-US" sz="1600" dirty="0">
                <a:sym typeface="Wingdings" pitchFamily="2" charset="2"/>
              </a:rPr>
              <a:t> </a:t>
            </a:r>
            <a:r>
              <a:rPr lang="en-US" sz="1600" b="1" dirty="0">
                <a:solidFill>
                  <a:srgbClr val="FF0000"/>
                </a:solidFill>
                <a:sym typeface="Wingdings" pitchFamily="2" charset="2"/>
              </a:rPr>
              <a:t>bundle id </a:t>
            </a:r>
            <a:r>
              <a:rPr lang="en-US" sz="1600" dirty="0">
                <a:sym typeface="Wingdings" pitchFamily="2" charset="2"/>
              </a:rPr>
              <a:t>= </a:t>
            </a:r>
            <a:r>
              <a:rPr lang="en-US" sz="1600" b="1" dirty="0" err="1"/>
              <a:t>nativescript.id</a:t>
            </a:r>
            <a:r>
              <a:rPr lang="en-US" sz="1600" dirty="0"/>
              <a:t> from </a:t>
            </a:r>
            <a:r>
              <a:rPr lang="en-US" sz="1600" b="1" dirty="0" err="1"/>
              <a:t>package.json</a:t>
            </a:r>
            <a:r>
              <a:rPr lang="en-US" sz="1600" b="1" dirty="0"/>
              <a:t> </a:t>
            </a:r>
            <a:r>
              <a:rPr lang="en-US" sz="1600" dirty="0">
                <a:sym typeface="Wingdings" pitchFamily="2" charset="2"/>
              </a:rPr>
              <a:t> next: </a:t>
            </a:r>
            <a:r>
              <a:rPr lang="en-US" sz="1600" b="1" dirty="0">
                <a:sym typeface="Wingdings" pitchFamily="2" charset="2"/>
              </a:rPr>
              <a:t>register App</a:t>
            </a:r>
            <a:endParaRPr lang="en-US" sz="1600" b="1" dirty="0"/>
          </a:p>
          <a:p>
            <a:r>
              <a:rPr lang="en-US" sz="1600" b="1" dirty="0"/>
              <a:t>(</a:t>
            </a:r>
            <a:r>
              <a:rPr lang="en-US" sz="1600" b="1" dirty="0" err="1"/>
              <a:t>tns</a:t>
            </a:r>
            <a:r>
              <a:rPr lang="en-US" sz="1600" b="1" dirty="0"/>
              <a:t> plugin add </a:t>
            </a:r>
            <a:r>
              <a:rPr lang="en-US" sz="1600" b="1" dirty="0" err="1"/>
              <a:t>nativescript</a:t>
            </a:r>
            <a:r>
              <a:rPr lang="en-US" sz="1600" b="1" dirty="0"/>
              <a:t>-plugin-firebase)	</a:t>
            </a:r>
            <a:endParaRPr lang="en-US" sz="1600" b="1" dirty="0">
              <a:sym typeface="Wingdings" pitchFamily="2" charset="2"/>
            </a:endParaRPr>
          </a:p>
          <a:p>
            <a:r>
              <a:rPr lang="en-US" sz="1600" b="1" dirty="0"/>
              <a:t>Download</a:t>
            </a:r>
            <a:r>
              <a:rPr lang="en-US" sz="1600" dirty="0"/>
              <a:t> the generated Firebase configuration files and replace them in the existing {NS}-project</a:t>
            </a:r>
          </a:p>
          <a:p>
            <a:r>
              <a:rPr lang="en-US" sz="1600" dirty="0"/>
              <a:t>Get the </a:t>
            </a:r>
            <a:r>
              <a:rPr lang="en-US" sz="1600" b="1" dirty="0"/>
              <a:t>Project id </a:t>
            </a:r>
            <a:r>
              <a:rPr lang="en-US" sz="1600" dirty="0"/>
              <a:t>from the Firebase-project settings and place it in </a:t>
            </a:r>
            <a:r>
              <a:rPr lang="en-US" sz="1600" b="1" dirty="0" err="1"/>
              <a:t>config.ts</a:t>
            </a:r>
            <a:endParaRPr lang="en-US" sz="1600" b="1" dirty="0"/>
          </a:p>
          <a:p>
            <a:r>
              <a:rPr lang="en-US" sz="1600" dirty="0"/>
              <a:t>Import Sample JSON data in Firebase Database</a:t>
            </a:r>
          </a:p>
          <a:p>
            <a:r>
              <a:rPr lang="en-US" sz="1600" dirty="0"/>
              <a:t>Set Default database security rules in Firebase </a:t>
            </a:r>
          </a:p>
          <a:p>
            <a:r>
              <a:rPr lang="en-US" sz="1600" dirty="0"/>
              <a:t>Set Default storage security rules in Firebase </a:t>
            </a:r>
          </a:p>
          <a:p>
            <a:r>
              <a:rPr lang="en-US" sz="1600" dirty="0"/>
              <a:t>(For this example: Do not use authentication in Firebase. Also not Anonymous authentication.)</a:t>
            </a:r>
          </a:p>
          <a:p>
            <a:r>
              <a:rPr lang="en-US" sz="1600" dirty="0"/>
              <a:t>Comment out the </a:t>
            </a:r>
            <a:r>
              <a:rPr lang="en-US" sz="1600" dirty="0" err="1"/>
              <a:t>readonly</a:t>
            </a:r>
            <a:r>
              <a:rPr lang="en-US" sz="1600" dirty="0"/>
              <a:t> section in this </a:t>
            </a:r>
            <a:r>
              <a:rPr lang="en-US" sz="1600" b="1" dirty="0"/>
              <a:t>car detail edit component</a:t>
            </a:r>
            <a:r>
              <a:rPr lang="en-US" sz="1600" dirty="0"/>
              <a:t> 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754EBD-5B1B-4741-BC89-2CE90B702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678" y="2584012"/>
            <a:ext cx="970643" cy="43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862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8887D-20D0-604F-AEAE-4DC3432B2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0 Create accounts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EEEA2-4133-0443-AF69-9F6B5DBD6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Firebase account + login</a:t>
            </a:r>
          </a:p>
          <a:p>
            <a:endParaRPr lang="en-US" dirty="0"/>
          </a:p>
          <a:p>
            <a:r>
              <a:rPr lang="en-US" dirty="0"/>
              <a:t>Create </a:t>
            </a:r>
            <a:r>
              <a:rPr lang="en-US" dirty="0" err="1"/>
              <a:t>tns</a:t>
            </a:r>
            <a:r>
              <a:rPr lang="en-US" dirty="0"/>
              <a:t> account + login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045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F45F2-8D31-DB45-A768-4D512A0EB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1 Create emulator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A061B-38BC-A74F-98B0-8B48B53AA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 err="1"/>
              <a:t>tns</a:t>
            </a:r>
            <a:r>
              <a:rPr lang="en-US" b="1" dirty="0"/>
              <a:t> run </a:t>
            </a:r>
            <a:r>
              <a:rPr lang="en-US" b="1" dirty="0" err="1"/>
              <a:t>ios</a:t>
            </a:r>
            <a:r>
              <a:rPr lang="en-US" b="1" dirty="0"/>
              <a:t> --emulator </a:t>
            </a:r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 </a:t>
            </a:r>
            <a:r>
              <a:rPr lang="en-US" b="1" dirty="0" err="1"/>
              <a:t>tns</a:t>
            </a:r>
            <a:r>
              <a:rPr lang="en-US" b="1" dirty="0"/>
              <a:t> run android --emulator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2930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C000"/>
                </a:solidFill>
                <a:latin typeface="+mn-lt"/>
              </a:rPr>
              <a:t>2 </a:t>
            </a:r>
            <a:r>
              <a:rPr lang="en-US" dirty="0" err="1">
                <a:solidFill>
                  <a:srgbClr val="FFC000"/>
                </a:solidFill>
                <a:latin typeface="+mn-lt"/>
              </a:rPr>
              <a:t>NativeScript</a:t>
            </a:r>
            <a:r>
              <a:rPr lang="en-US" dirty="0">
                <a:solidFill>
                  <a:srgbClr val="FFC000"/>
                </a:solidFill>
                <a:latin typeface="+mn-lt"/>
              </a:rPr>
              <a:t> Sidekick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432" y="1545512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17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243CD-30A3-2842-BDD9-D05C028B2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Select project in {N} Sidekick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6DB91-E2A0-934A-8FB1-28347201C7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CA847F-B187-A246-AC0C-712B79E1C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614" y="1183506"/>
            <a:ext cx="9631485" cy="479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817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AEDA8-4F93-464E-AD3D-63A6D4628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CFDAAF-38A5-E345-A1A2-7B566B35B1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https://lh5.googleusercontent.com/vn-AikdPIO7L4Nt8H47F0UInf1v7xT2sknJPDf-CSTh3GrAuka5jQ_Db8BXygJKuc2WW4zToILlB5HDkbttPbhJ1YVRhQmJjENsSo3R3uX68iNoamF14yoNyOzel_GRbKqcCqD4CBWU">
            <a:extLst>
              <a:ext uri="{FF2B5EF4-FFF2-40B4-BE49-F238E27FC236}">
                <a16:creationId xmlns:a16="http://schemas.microsoft.com/office/drawing/2014/main" id="{81AD87A0-FC7F-6E4B-A7DC-66EFA1625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317500"/>
            <a:ext cx="7391400" cy="622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3046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C3A03-78AC-8D40-B7F8-CD6D2F6C9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3 Add new Firebase 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9FD4A7-5354-1F46-B7B4-E94736FEC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9155" y="1825625"/>
            <a:ext cx="8173689" cy="4351338"/>
          </a:xfrm>
        </p:spPr>
      </p:pic>
    </p:spTree>
    <p:extLst>
      <p:ext uri="{BB962C8B-B14F-4D97-AF65-F5344CB8AC3E}">
        <p14:creationId xmlns:p14="http://schemas.microsoft.com/office/powerpoint/2010/main" val="25312477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34B48-B600-C344-B5DC-34AD37434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4 Select iOS or Android icon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FC000E-293A-8848-AAA3-AE57F38C34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1335" y="1825625"/>
            <a:ext cx="6929329" cy="4351338"/>
          </a:xfrm>
        </p:spPr>
      </p:pic>
    </p:spTree>
    <p:extLst>
      <p:ext uri="{BB962C8B-B14F-4D97-AF65-F5344CB8AC3E}">
        <p14:creationId xmlns:p14="http://schemas.microsoft.com/office/powerpoint/2010/main" val="2623330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436D0-9087-F341-8343-3398970DF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5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AEF47-8A20-C24C-A9B8-2B7004BEB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Slide show </a:t>
            </a:r>
            <a:r>
              <a:rPr lang="en-US" dirty="0" err="1"/>
              <a:t>NativeScript</a:t>
            </a:r>
            <a:endParaRPr lang="en-US" dirty="0"/>
          </a:p>
          <a:p>
            <a:r>
              <a:rPr lang="en-US" dirty="0"/>
              <a:t>Install </a:t>
            </a:r>
            <a:r>
              <a:rPr lang="en-US" b="1" dirty="0">
                <a:solidFill>
                  <a:srgbClr val="0070C0"/>
                </a:solidFill>
              </a:rPr>
              <a:t>Playground App </a:t>
            </a:r>
            <a:r>
              <a:rPr lang="en-US" dirty="0"/>
              <a:t>+ </a:t>
            </a:r>
            <a:r>
              <a:rPr lang="en-US" b="1" dirty="0">
                <a:solidFill>
                  <a:srgbClr val="0070C0"/>
                </a:solidFill>
              </a:rPr>
              <a:t>Preview App</a:t>
            </a:r>
          </a:p>
          <a:p>
            <a:r>
              <a:rPr lang="en-US" dirty="0"/>
              <a:t>Prerequisites </a:t>
            </a:r>
            <a:r>
              <a:rPr lang="en-US" dirty="0" err="1"/>
              <a:t>NativeScript</a:t>
            </a:r>
            <a:r>
              <a:rPr lang="en-US" dirty="0"/>
              <a:t> (</a:t>
            </a:r>
            <a:r>
              <a:rPr lang="en-US" b="1" dirty="0" err="1">
                <a:solidFill>
                  <a:schemeClr val="accent5"/>
                </a:solidFill>
              </a:rPr>
              <a:t>node.js</a:t>
            </a:r>
            <a:r>
              <a:rPr lang="en-US" b="1" dirty="0">
                <a:solidFill>
                  <a:schemeClr val="accent5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 err="1">
                <a:solidFill>
                  <a:schemeClr val="accent2"/>
                </a:solidFill>
              </a:rPr>
              <a:t>NativeScript</a:t>
            </a:r>
            <a:r>
              <a:rPr lang="en-US" b="1" dirty="0">
                <a:solidFill>
                  <a:schemeClr val="accent2"/>
                </a:solidFill>
              </a:rPr>
              <a:t> CLI</a:t>
            </a:r>
            <a:r>
              <a:rPr lang="en-US" dirty="0"/>
              <a:t>)</a:t>
            </a:r>
          </a:p>
          <a:p>
            <a:r>
              <a:rPr lang="en-US" dirty="0"/>
              <a:t>Create app via </a:t>
            </a:r>
            <a:r>
              <a:rPr lang="en-US" b="1" dirty="0">
                <a:solidFill>
                  <a:schemeClr val="accent2"/>
                </a:solidFill>
              </a:rPr>
              <a:t>CLI</a:t>
            </a:r>
          </a:p>
          <a:p>
            <a:r>
              <a:rPr lang="en-US" b="1" dirty="0" err="1">
                <a:solidFill>
                  <a:srgbClr val="0070C0"/>
                </a:solidFill>
              </a:rPr>
              <a:t>NativeScript</a:t>
            </a:r>
            <a:r>
              <a:rPr lang="en-US" b="1" dirty="0">
                <a:solidFill>
                  <a:srgbClr val="0070C0"/>
                </a:solidFill>
              </a:rPr>
              <a:t> Playground</a:t>
            </a:r>
          </a:p>
          <a:p>
            <a:pPr lvl="1"/>
            <a:r>
              <a:rPr lang="en-US" dirty="0"/>
              <a:t>Example [</a:t>
            </a:r>
            <a:r>
              <a:rPr lang="en-US" dirty="0">
                <a:solidFill>
                  <a:srgbClr val="FF0000"/>
                </a:solidFill>
              </a:rPr>
              <a:t>Demo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Marketplace</a:t>
            </a:r>
          </a:p>
          <a:p>
            <a:pPr lvl="1"/>
            <a:r>
              <a:rPr lang="en-US" dirty="0"/>
              <a:t>Tutorial </a:t>
            </a:r>
            <a:r>
              <a:rPr lang="en-US" dirty="0" err="1"/>
              <a:t>NativeScript</a:t>
            </a:r>
            <a:r>
              <a:rPr lang="en-US" dirty="0"/>
              <a:t> Playground</a:t>
            </a:r>
          </a:p>
          <a:p>
            <a:r>
              <a:rPr lang="en-US" dirty="0"/>
              <a:t>Prerequisites </a:t>
            </a:r>
            <a:r>
              <a:rPr lang="en-US" b="1" dirty="0" err="1">
                <a:solidFill>
                  <a:srgbClr val="0070C0"/>
                </a:solidFill>
              </a:rPr>
              <a:t>NativeScript</a:t>
            </a:r>
            <a:r>
              <a:rPr lang="en-US" b="1" dirty="0">
                <a:solidFill>
                  <a:srgbClr val="0070C0"/>
                </a:solidFill>
              </a:rPr>
              <a:t> Sidekick [</a:t>
            </a:r>
            <a:r>
              <a:rPr lang="en-US" dirty="0">
                <a:solidFill>
                  <a:srgbClr val="FF0000"/>
                </a:solidFill>
              </a:rPr>
              <a:t>Demo</a:t>
            </a:r>
            <a:r>
              <a:rPr lang="en-US" b="1" dirty="0">
                <a:solidFill>
                  <a:srgbClr val="0070C0"/>
                </a:solidFill>
              </a:rPr>
              <a:t>]</a:t>
            </a:r>
          </a:p>
          <a:p>
            <a:pPr lvl="1"/>
            <a:r>
              <a:rPr lang="en-US" dirty="0"/>
              <a:t>Install </a:t>
            </a:r>
            <a:r>
              <a:rPr lang="en-US" dirty="0" err="1"/>
              <a:t>NativeScript</a:t>
            </a:r>
            <a:r>
              <a:rPr lang="en-US" dirty="0"/>
              <a:t> Sidekick </a:t>
            </a:r>
          </a:p>
          <a:p>
            <a:pPr lvl="1"/>
            <a:r>
              <a:rPr lang="en-US" dirty="0"/>
              <a:t>Open project in </a:t>
            </a:r>
            <a:r>
              <a:rPr lang="en-US" dirty="0" err="1"/>
              <a:t>NativeScript</a:t>
            </a:r>
            <a:r>
              <a:rPr lang="en-US" dirty="0"/>
              <a:t> Sidekick</a:t>
            </a:r>
          </a:p>
          <a:p>
            <a:pPr lvl="1"/>
            <a:r>
              <a:rPr lang="en-US" dirty="0"/>
              <a:t>Run emulator / simulator</a:t>
            </a:r>
          </a:p>
          <a:p>
            <a:pPr lvl="1"/>
            <a:r>
              <a:rPr lang="en-US" dirty="0"/>
              <a:t>Cloud build</a:t>
            </a:r>
          </a:p>
          <a:p>
            <a:r>
              <a:rPr lang="en-US" b="1" dirty="0">
                <a:solidFill>
                  <a:srgbClr val="0070C0"/>
                </a:solidFill>
              </a:rPr>
              <a:t>Connect master-details app to Firebase [</a:t>
            </a:r>
            <a:r>
              <a:rPr lang="en-US" dirty="0">
                <a:solidFill>
                  <a:srgbClr val="FF0000"/>
                </a:solidFill>
              </a:rPr>
              <a:t>Demo</a:t>
            </a:r>
            <a:r>
              <a:rPr lang="en-US" b="1" dirty="0">
                <a:solidFill>
                  <a:srgbClr val="0070C0"/>
                </a:solidFill>
              </a:rPr>
              <a:t>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56A5D5-AD32-7E49-8D3D-DB1D6AA4D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961" y="2130994"/>
            <a:ext cx="1017896" cy="3053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C11129-61B8-D24B-BD84-2051A03C2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826" y="2130994"/>
            <a:ext cx="1017896" cy="30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5084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CC8A0-F586-DB42-A191-5398A53FD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5 Register App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6E4841-F849-724D-96A8-71AEEF3CFC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39842" y="1825625"/>
            <a:ext cx="3512316" cy="4351338"/>
          </a:xfrm>
        </p:spPr>
      </p:pic>
    </p:spTree>
    <p:extLst>
      <p:ext uri="{BB962C8B-B14F-4D97-AF65-F5344CB8AC3E}">
        <p14:creationId xmlns:p14="http://schemas.microsoft.com/office/powerpoint/2010/main" val="36386765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0BC95-1FE7-2E42-875B-3FB925564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6 Download the generated Firebase configuration files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642126-CAC4-A44A-B13D-9F51388E2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3411" y="1825625"/>
            <a:ext cx="3825178" cy="4351338"/>
          </a:xfrm>
        </p:spPr>
      </p:pic>
    </p:spTree>
    <p:extLst>
      <p:ext uri="{BB962C8B-B14F-4D97-AF65-F5344CB8AC3E}">
        <p14:creationId xmlns:p14="http://schemas.microsoft.com/office/powerpoint/2010/main" val="1095965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71C7F-9151-3E4B-9329-23C77C742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 7 Replace the existing configuration files in your </a:t>
            </a:r>
            <a:r>
              <a:rPr lang="en-US" b="1" dirty="0" err="1">
                <a:solidFill>
                  <a:srgbClr val="FFC000"/>
                </a:solidFill>
              </a:rPr>
              <a:t>NativeScript</a:t>
            </a:r>
            <a:r>
              <a:rPr lang="en-US" b="1" dirty="0">
                <a:solidFill>
                  <a:srgbClr val="FFC000"/>
                </a:solidFill>
              </a:rPr>
              <a:t>-App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02546D-B305-E142-9DC5-5DB542CFE4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75236" y="1825625"/>
            <a:ext cx="3241527" cy="4351338"/>
          </a:xfrm>
        </p:spPr>
      </p:pic>
    </p:spTree>
    <p:extLst>
      <p:ext uri="{BB962C8B-B14F-4D97-AF65-F5344CB8AC3E}">
        <p14:creationId xmlns:p14="http://schemas.microsoft.com/office/powerpoint/2010/main" val="3852196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86DE9-69B6-6F49-896E-C76435C3C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8 Get the Project id from the Firebase-project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1CD9F-F85E-0D49-8A8B-2AC353C38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In Firebase go to </a:t>
            </a:r>
            <a:r>
              <a:rPr lang="en-US" b="1" i="1" dirty="0"/>
              <a:t>Project settings </a:t>
            </a:r>
            <a:r>
              <a:rPr lang="en-US" dirty="0"/>
              <a:t>(the settings button is to the right of the </a:t>
            </a:r>
            <a:r>
              <a:rPr lang="en-US" i="1" dirty="0"/>
              <a:t>Project Overview</a:t>
            </a:r>
            <a:r>
              <a:rPr lang="en-US" dirty="0"/>
              <a:t> side menu item)</a:t>
            </a:r>
          </a:p>
          <a:p>
            <a:r>
              <a:rPr lang="en-US" dirty="0"/>
              <a:t>Copy the </a:t>
            </a:r>
            <a:r>
              <a:rPr lang="en-US" b="1" dirty="0"/>
              <a:t>Project ID</a:t>
            </a:r>
            <a:r>
              <a:rPr lang="en-US" dirty="0"/>
              <a:t> 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3172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D3CDA-68AC-ED43-8DB0-F35BA8377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9 Project settings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9F56FE-F9F2-0E42-AFFA-40568C552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9877" y="1825625"/>
            <a:ext cx="8652246" cy="4351338"/>
          </a:xfrm>
        </p:spPr>
      </p:pic>
    </p:spTree>
    <p:extLst>
      <p:ext uri="{BB962C8B-B14F-4D97-AF65-F5344CB8AC3E}">
        <p14:creationId xmlns:p14="http://schemas.microsoft.com/office/powerpoint/2010/main" val="36116910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86DE9-69B6-6F49-896E-C76435C3C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10 Get the Project id from the Firebase-project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1CD9F-F85E-0D49-8A8B-2AC353C38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Replace the Project ID in </a:t>
            </a:r>
            <a:r>
              <a:rPr lang="en-US" b="1" dirty="0" err="1"/>
              <a:t>src</a:t>
            </a:r>
            <a:r>
              <a:rPr lang="en-US" b="1" dirty="0"/>
              <a:t>/app/shared/</a:t>
            </a:r>
            <a:r>
              <a:rPr lang="en-US" b="1" dirty="0" err="1"/>
              <a:t>config.ts</a:t>
            </a:r>
            <a:endParaRPr lang="en-US" dirty="0"/>
          </a:p>
          <a:p>
            <a:r>
              <a:rPr lang="en-US" dirty="0"/>
              <a:t>For example if your Project ID is </a:t>
            </a:r>
            <a:r>
              <a:rPr lang="en-US" b="1" dirty="0"/>
              <a:t>myfirstfirebaseproject-90078</a:t>
            </a:r>
            <a:r>
              <a:rPr lang="en-US" dirty="0"/>
              <a:t>, the updated </a:t>
            </a:r>
            <a:r>
              <a:rPr lang="en-US" b="1" dirty="0" err="1"/>
              <a:t>config.ts</a:t>
            </a:r>
            <a:r>
              <a:rPr lang="en-US" b="1" dirty="0"/>
              <a:t> in </a:t>
            </a:r>
            <a:r>
              <a:rPr lang="en-US" b="1" dirty="0" err="1"/>
              <a:t>yout</a:t>
            </a:r>
            <a:r>
              <a:rPr lang="en-US" b="1" dirty="0"/>
              <a:t> {NS-project} </a:t>
            </a:r>
            <a:r>
              <a:rPr lang="en-US" dirty="0"/>
              <a:t>will look like: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6953CE-6603-224B-955A-5623BF974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443" y="4536848"/>
            <a:ext cx="86106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4855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FEA6C-70BA-724C-B01B-653A19484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11 Import sample JSON data </a:t>
            </a:r>
            <a:br>
              <a:rPr lang="en-US" b="1" dirty="0">
                <a:solidFill>
                  <a:srgbClr val="FFC000"/>
                </a:solidFill>
              </a:rPr>
            </a:br>
            <a:r>
              <a:rPr lang="en-US" b="1" dirty="0">
                <a:solidFill>
                  <a:srgbClr val="FFC000"/>
                </a:solidFill>
              </a:rPr>
              <a:t>in Firebase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E553A-E147-A143-B638-A058BEA56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Sample data: 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https://github.com/NativeScript/template-master-detail-ng/blob/master/tools/firebase/car-rental-export-public.json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246B6B-40C9-C445-9028-0A1554DE7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943" y="3329195"/>
            <a:ext cx="5691621" cy="352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1206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5A8F4-5ACE-7A4F-BC69-2BF6FB9B6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12 Press button: </a:t>
            </a:r>
            <a:r>
              <a:rPr lang="en-US" b="1" i="1" dirty="0">
                <a:solidFill>
                  <a:srgbClr val="FFC000"/>
                </a:solidFill>
              </a:rPr>
              <a:t>Create Database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01FFC4-5E42-0D45-AF90-C198A91BB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45414"/>
            <a:ext cx="10515600" cy="3111759"/>
          </a:xfrm>
        </p:spPr>
      </p:pic>
    </p:spTree>
    <p:extLst>
      <p:ext uri="{BB962C8B-B14F-4D97-AF65-F5344CB8AC3E}">
        <p14:creationId xmlns:p14="http://schemas.microsoft.com/office/powerpoint/2010/main" val="15142800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CD349-ABE1-C647-8349-955E8AE8D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13 Start in test mode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7BCB83-70FD-6345-B8E8-27B28010C8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2450" y="1825625"/>
            <a:ext cx="6827099" cy="4351338"/>
          </a:xfrm>
        </p:spPr>
      </p:pic>
    </p:spTree>
    <p:extLst>
      <p:ext uri="{BB962C8B-B14F-4D97-AF65-F5344CB8AC3E}">
        <p14:creationId xmlns:p14="http://schemas.microsoft.com/office/powerpoint/2010/main" val="1040327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C631F-E9DD-054F-AE9C-D9AD8D128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14 Choose Realtime Database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F509C2E-8917-2249-A2C8-7079E4F98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6573" y="1825625"/>
            <a:ext cx="10458853" cy="4351338"/>
          </a:xfrm>
        </p:spPr>
      </p:pic>
    </p:spTree>
    <p:extLst>
      <p:ext uri="{BB962C8B-B14F-4D97-AF65-F5344CB8AC3E}">
        <p14:creationId xmlns:p14="http://schemas.microsoft.com/office/powerpoint/2010/main" val="3474183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97044-59CA-604C-8626-5EAC4240E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Setup alternatives </a:t>
            </a:r>
            <a:r>
              <a:rPr lang="en-US" b="1" dirty="0" err="1">
                <a:solidFill>
                  <a:srgbClr val="0070C0"/>
                </a:solidFill>
              </a:rPr>
              <a:t>NativeScript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B7F35-D08E-3847-8DD0-DFEA0670C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Quick setup</a:t>
            </a:r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Full Setup</a:t>
            </a:r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Install </a:t>
            </a:r>
            <a:r>
              <a:rPr lang="en-US" b="1" dirty="0" err="1"/>
              <a:t>NativeScript</a:t>
            </a:r>
            <a:r>
              <a:rPr lang="en-US" b="1" dirty="0"/>
              <a:t> Sidekick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357F07-8E2F-E743-8EBA-90209F335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470" y="677275"/>
            <a:ext cx="701261" cy="70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750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1AC36-3790-F141-A025-DE377253B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15 Import JSON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BD65B3-E896-E34C-8E54-503D103E19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668" y="1825625"/>
            <a:ext cx="9450663" cy="4351338"/>
          </a:xfrm>
        </p:spPr>
      </p:pic>
    </p:spTree>
    <p:extLst>
      <p:ext uri="{BB962C8B-B14F-4D97-AF65-F5344CB8AC3E}">
        <p14:creationId xmlns:p14="http://schemas.microsoft.com/office/powerpoint/2010/main" val="8664892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1C7D0-530B-A54B-AA59-2D582D121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07485E-777E-BE44-BCB6-22FD1C068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211" y="365125"/>
            <a:ext cx="12238755" cy="758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3249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0A6A3-8216-3E49-B8A8-DCD8D860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17 Set Default database security rules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3FB472-1210-AA4E-88E8-955BDFF3C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6834" y="1825625"/>
            <a:ext cx="9078331" cy="4351338"/>
          </a:xfrm>
        </p:spPr>
      </p:pic>
    </p:spTree>
    <p:extLst>
      <p:ext uri="{BB962C8B-B14F-4D97-AF65-F5344CB8AC3E}">
        <p14:creationId xmlns:p14="http://schemas.microsoft.com/office/powerpoint/2010/main" val="41958690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5298A-C0C2-8D4C-96DC-749D21E0E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18 Set Default database storage rules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0E428C-A34E-CB4F-ABF6-910F3A072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9376" y="1825625"/>
            <a:ext cx="9873247" cy="4351338"/>
          </a:xfrm>
        </p:spPr>
      </p:pic>
    </p:spTree>
    <p:extLst>
      <p:ext uri="{BB962C8B-B14F-4D97-AF65-F5344CB8AC3E}">
        <p14:creationId xmlns:p14="http://schemas.microsoft.com/office/powerpoint/2010/main" val="29502366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0658D-7E84-7B45-8B4F-0A549B24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19 Comment out the </a:t>
            </a:r>
            <a:r>
              <a:rPr lang="en-US" dirty="0" err="1">
                <a:solidFill>
                  <a:srgbClr val="FFC000"/>
                </a:solidFill>
              </a:rPr>
              <a:t>readonly</a:t>
            </a:r>
            <a:r>
              <a:rPr lang="en-US" dirty="0">
                <a:solidFill>
                  <a:srgbClr val="FFC000"/>
                </a:solidFill>
              </a:rPr>
              <a:t> section in this </a:t>
            </a:r>
            <a:r>
              <a:rPr lang="en-US" b="1" dirty="0">
                <a:solidFill>
                  <a:srgbClr val="FFC000"/>
                </a:solidFill>
              </a:rPr>
              <a:t>car detail edit component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2E0377-1FB9-2245-A6DB-219300D116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4711" y="1825625"/>
            <a:ext cx="9342578" cy="4351338"/>
          </a:xfrm>
        </p:spPr>
      </p:pic>
    </p:spTree>
    <p:extLst>
      <p:ext uri="{BB962C8B-B14F-4D97-AF65-F5344CB8AC3E}">
        <p14:creationId xmlns:p14="http://schemas.microsoft.com/office/powerpoint/2010/main" val="9736418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B3DAE-D06F-2D4B-9280-C183A678A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Android emulator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6B5BF-4358-534C-9031-6DFCF8613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tns</a:t>
            </a:r>
            <a:r>
              <a:rPr lang="en-US" dirty="0"/>
              <a:t> login</a:t>
            </a:r>
          </a:p>
          <a:p>
            <a:endParaRPr lang="en-US" dirty="0"/>
          </a:p>
          <a:p>
            <a:r>
              <a:rPr lang="en-US" b="1" dirty="0" err="1"/>
              <a:t>tns</a:t>
            </a:r>
            <a:r>
              <a:rPr lang="en-US" b="1" dirty="0"/>
              <a:t> run android --emulator</a:t>
            </a:r>
            <a:br>
              <a:rPr lang="en-US" dirty="0"/>
            </a:br>
            <a:endParaRPr lang="en-US" dirty="0"/>
          </a:p>
          <a:p>
            <a:r>
              <a:rPr lang="en-US" dirty="0"/>
              <a:t>Select "Configure for Local Builds" to run the setup script and automatically configure your environment for local builds.</a:t>
            </a:r>
          </a:p>
        </p:txBody>
      </p:sp>
    </p:spTree>
    <p:extLst>
      <p:ext uri="{BB962C8B-B14F-4D97-AF65-F5344CB8AC3E}">
        <p14:creationId xmlns:p14="http://schemas.microsoft.com/office/powerpoint/2010/main" val="31547311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F9362-D1B3-E745-A127-44E0FA8F7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iOS simulator</a:t>
            </a:r>
            <a:br>
              <a:rPr lang="en-US" b="1" dirty="0">
                <a:solidFill>
                  <a:srgbClr val="0070C0"/>
                </a:solidFill>
              </a:rPr>
            </a:b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72796-4699-E646-8ACA-F55117853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tns</a:t>
            </a:r>
            <a:r>
              <a:rPr lang="en-US" dirty="0"/>
              <a:t> login</a:t>
            </a:r>
          </a:p>
          <a:p>
            <a:endParaRPr lang="en-US" b="1" dirty="0"/>
          </a:p>
          <a:p>
            <a:r>
              <a:rPr lang="en-US" b="1" dirty="0" err="1"/>
              <a:t>tns</a:t>
            </a:r>
            <a:r>
              <a:rPr lang="en-US" b="1" dirty="0"/>
              <a:t> run </a:t>
            </a:r>
            <a:r>
              <a:rPr lang="en-US" b="1" dirty="0" err="1"/>
              <a:t>ios</a:t>
            </a:r>
            <a:r>
              <a:rPr lang="en-US" b="1" dirty="0"/>
              <a:t> –emulator</a:t>
            </a:r>
          </a:p>
          <a:p>
            <a:endParaRPr lang="en-US" b="1" dirty="0"/>
          </a:p>
          <a:p>
            <a:r>
              <a:rPr lang="en-US" dirty="0"/>
              <a:t>Select "Configure for Local Builds" to run the setup script and automatically configure your environment for local builds.</a:t>
            </a:r>
          </a:p>
          <a:p>
            <a:pPr marL="0" indent="0">
              <a:buNone/>
            </a:pPr>
            <a:r>
              <a:rPr lang="en-US" dirty="0"/>
              <a:t>  [Do not install Android SDK (takes to much time)]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8242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CE128-FBAA-4B48-BAC3-2505A52A8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Use your Android Device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0380F-BBF4-4745-B13C-15CF56DEB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Access developer settings on your Android Device</a:t>
            </a:r>
            <a:endParaRPr lang="en-US" dirty="0"/>
          </a:p>
          <a:p>
            <a:pPr lvl="1"/>
            <a:r>
              <a:rPr lang="en-US" dirty="0"/>
              <a:t>Launch the settings app from your Home screen or the app drawer.</a:t>
            </a:r>
          </a:p>
          <a:p>
            <a:pPr lvl="1"/>
            <a:r>
              <a:rPr lang="en-US" dirty="0"/>
              <a:t>Tap on About Device. It's all the way down at the bottom of the menu.</a:t>
            </a:r>
          </a:p>
          <a:p>
            <a:pPr lvl="1"/>
            <a:r>
              <a:rPr lang="en-US" dirty="0"/>
              <a:t>Tap on Software info.</a:t>
            </a:r>
          </a:p>
          <a:p>
            <a:pPr lvl="1"/>
            <a:r>
              <a:rPr lang="en-US" dirty="0"/>
              <a:t>Tap on </a:t>
            </a:r>
            <a:r>
              <a:rPr lang="en-US" b="1" dirty="0"/>
              <a:t>Build number</a:t>
            </a:r>
            <a:r>
              <a:rPr lang="en-US" dirty="0"/>
              <a:t> 7 times.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Enable Developer options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Enable USB debugging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Install Android File Transfer (</a:t>
            </a:r>
            <a:r>
              <a:rPr lang="en-US" b="1" dirty="0">
                <a:hlinkClick r:id="rId2"/>
              </a:rPr>
              <a:t>https://www.android.com/filetransfer/</a:t>
            </a:r>
            <a:r>
              <a:rPr lang="en-US" b="1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Install Android USB Driver: https://</a:t>
            </a:r>
            <a:r>
              <a:rPr lang="en-US" b="1" dirty="0" err="1"/>
              <a:t>developer.android.com</a:t>
            </a:r>
            <a:r>
              <a:rPr lang="en-US" b="1" dirty="0"/>
              <a:t>/studio/run/win-</a:t>
            </a:r>
            <a:r>
              <a:rPr lang="en-US" b="1" dirty="0" err="1"/>
              <a:t>usb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122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E24BE-01AB-5547-B1DF-DE62E5EE5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hlinkClick r:id="rId3"/>
              </a:rPr>
              <a:t>Quick Setup Limitations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6312C-ACEE-ED42-84F7-F8E6B5D7E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NativeScript</a:t>
            </a:r>
            <a:r>
              <a:rPr lang="en-US" dirty="0"/>
              <a:t> CLI quick setup allows you to test your applications on a </a:t>
            </a:r>
            <a:r>
              <a:rPr lang="en-US" b="1" i="1" dirty="0"/>
              <a:t>Preview app </a:t>
            </a:r>
            <a:r>
              <a:rPr lang="en-US" dirty="0"/>
              <a:t>that runs on your iOS or Android device(s).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sz="3400" b="1" u="sng" dirty="0"/>
              <a:t>Limitations:</a:t>
            </a:r>
          </a:p>
          <a:p>
            <a:r>
              <a:rPr lang="en-US" b="1" dirty="0"/>
              <a:t>Plugins</a:t>
            </a:r>
            <a:endParaRPr lang="en-US" dirty="0"/>
          </a:p>
          <a:p>
            <a:pPr lvl="1"/>
            <a:r>
              <a:rPr lang="en-US" dirty="0"/>
              <a:t>The Preview app comes with a predefined set of </a:t>
            </a:r>
            <a:r>
              <a:rPr lang="en-US" dirty="0">
                <a:hlinkClick r:id="rId4"/>
              </a:rPr>
              <a:t>NativeScript plugins</a:t>
            </a:r>
            <a:r>
              <a:rPr lang="en-US" dirty="0"/>
              <a:t>.</a:t>
            </a:r>
          </a:p>
          <a:p>
            <a:r>
              <a:rPr lang="en-US" b="1" dirty="0"/>
              <a:t>Resources</a:t>
            </a:r>
            <a:endParaRPr lang="en-US" dirty="0"/>
          </a:p>
          <a:p>
            <a:pPr lvl="1"/>
            <a:r>
              <a:rPr lang="en-US" dirty="0"/>
              <a:t>The Preview app comes with predefined set of resources, such as app icons, splash screens, and image files.</a:t>
            </a:r>
          </a:p>
          <a:p>
            <a:r>
              <a:rPr lang="en-US" b="1" dirty="0"/>
              <a:t>Debugging</a:t>
            </a:r>
            <a:endParaRPr lang="en-US" dirty="0"/>
          </a:p>
          <a:p>
            <a:pPr lvl="1"/>
            <a:r>
              <a:rPr lang="en-US" dirty="0"/>
              <a:t>The Preview app does not allow you to use many of </a:t>
            </a:r>
            <a:r>
              <a:rPr lang="en-US" dirty="0" err="1"/>
              <a:t>NativeScript’s</a:t>
            </a:r>
            <a:r>
              <a:rPr lang="en-US" dirty="0"/>
              <a:t> </a:t>
            </a:r>
            <a:r>
              <a:rPr lang="en-US" dirty="0">
                <a:hlinkClick r:id="rId5"/>
              </a:rPr>
              <a:t>debugging tools</a:t>
            </a:r>
            <a:r>
              <a:rPr lang="en-US" dirty="0"/>
              <a:t>, such as </a:t>
            </a:r>
            <a:r>
              <a:rPr lang="en-US" dirty="0">
                <a:hlinkClick r:id="rId6"/>
              </a:rPr>
              <a:t>Chrome DevTools</a:t>
            </a:r>
            <a:r>
              <a:rPr lang="en-US" dirty="0"/>
              <a:t>.</a:t>
            </a:r>
          </a:p>
          <a:p>
            <a:r>
              <a:rPr lang="en-US" b="1" dirty="0"/>
              <a:t>Unit Tests</a:t>
            </a:r>
            <a:endParaRPr lang="en-US" dirty="0"/>
          </a:p>
          <a:p>
            <a:pPr lvl="1"/>
            <a:r>
              <a:rPr lang="en-US" dirty="0"/>
              <a:t>The Preview app does not allow you to run use </a:t>
            </a:r>
            <a:r>
              <a:rPr lang="en-US" dirty="0">
                <a:hlinkClick r:id="rId7"/>
              </a:rPr>
              <a:t>NativeScript’s unit testing workflows</a:t>
            </a:r>
            <a:r>
              <a:rPr lang="en-US" dirty="0"/>
              <a:t>.</a:t>
            </a:r>
          </a:p>
          <a:p>
            <a:r>
              <a:rPr lang="en-US" b="1" dirty="0"/>
              <a:t>Lazy Loading</a:t>
            </a:r>
            <a:endParaRPr lang="en-US" dirty="0"/>
          </a:p>
          <a:p>
            <a:pPr lvl="1"/>
            <a:r>
              <a:rPr lang="en-US" dirty="0"/>
              <a:t>The Preview app cannot run </a:t>
            </a:r>
            <a:r>
              <a:rPr lang="en-US" dirty="0" err="1"/>
              <a:t>NativeScript</a:t>
            </a:r>
            <a:r>
              <a:rPr lang="en-US" dirty="0"/>
              <a:t> apps that use </a:t>
            </a:r>
            <a:r>
              <a:rPr lang="en-US" dirty="0">
                <a:hlinkClick r:id="rId8"/>
              </a:rPr>
              <a:t>Angular’s lazy loading technique</a:t>
            </a:r>
            <a:r>
              <a:rPr lang="en-US" dirty="0"/>
              <a:t> for loading modules.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0441A9-7810-D04D-B0E5-F37598D1E5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99192" y="5961269"/>
            <a:ext cx="701261" cy="70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77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E9CA0-C551-C043-B187-80E4E4DF5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Full Setup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E101B-D59C-EB4D-B0CE-EAB750541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dirty="0"/>
              <a:t>Full setup when you want to build </a:t>
            </a:r>
            <a:r>
              <a:rPr lang="en-US" b="1" dirty="0" err="1"/>
              <a:t>localy</a:t>
            </a:r>
            <a:r>
              <a:rPr lang="en-US" b="1" dirty="0"/>
              <a:t> </a:t>
            </a:r>
          </a:p>
          <a:p>
            <a:endParaRPr lang="en-US" dirty="0"/>
          </a:p>
          <a:p>
            <a:r>
              <a:rPr lang="en-US" b="1" dirty="0"/>
              <a:t>Advanced setup Windows: </a:t>
            </a:r>
            <a:r>
              <a:rPr lang="en-US" dirty="0">
                <a:hlinkClick r:id="rId3"/>
              </a:rPr>
              <a:t>https://docs.nativescript.org/start/ns-setup-win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Advanced setup macOS: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https://docs.nativescript.org/start/ns-setup-os-x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Advanced setup Linux: </a:t>
            </a:r>
            <a:r>
              <a:rPr lang="en-US" dirty="0">
                <a:hlinkClick r:id="rId5"/>
              </a:rPr>
              <a:t>https://docs.nativescript.org/start/ns-setup-linux</a:t>
            </a:r>
            <a:endParaRPr lang="en-US" dirty="0"/>
          </a:p>
          <a:p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75791D-F19E-8D47-874F-8847EC9C9B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9131" y="5961269"/>
            <a:ext cx="701261" cy="70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31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307D5-D6DD-C34D-A3EE-92CB66787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Setup </a:t>
            </a:r>
            <a:r>
              <a:rPr lang="en-US" b="1" dirty="0" err="1">
                <a:solidFill>
                  <a:srgbClr val="0070C0"/>
                </a:solidFill>
              </a:rPr>
              <a:t>NativeScript</a:t>
            </a:r>
            <a:r>
              <a:rPr lang="en-US" b="1" dirty="0">
                <a:solidFill>
                  <a:srgbClr val="0070C0"/>
                </a:solidFill>
              </a:rPr>
              <a:t> Sidekick </a:t>
            </a:r>
            <a:r>
              <a:rPr lang="en-US" b="1" dirty="0"/>
              <a:t>[</a:t>
            </a:r>
            <a:r>
              <a:rPr lang="en-US" b="1" dirty="0">
                <a:solidFill>
                  <a:srgbClr val="FF0000"/>
                </a:solidFill>
              </a:rPr>
              <a:t>Demo</a:t>
            </a:r>
            <a:r>
              <a:rPr lang="en-US" b="1" dirty="0"/>
              <a:t>]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FF93A0-3E9E-EE49-8527-C77EE4687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73647" y="1825625"/>
            <a:ext cx="7444706" cy="4351338"/>
          </a:xfrm>
        </p:spPr>
      </p:pic>
    </p:spTree>
    <p:extLst>
      <p:ext uri="{BB962C8B-B14F-4D97-AF65-F5344CB8AC3E}">
        <p14:creationId xmlns:p14="http://schemas.microsoft.com/office/powerpoint/2010/main" val="80249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287EA-221D-A242-81F2-96FE8B6E3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Quick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BA539-6ABF-2C4D-A1D5-A2768E18D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b="1" dirty="0" err="1"/>
              <a:t>node.js</a:t>
            </a:r>
            <a:r>
              <a:rPr lang="en-US" b="1" dirty="0"/>
              <a:t>  </a:t>
            </a:r>
            <a:r>
              <a:rPr lang="en-US" dirty="0"/>
              <a:t>(</a:t>
            </a:r>
            <a:r>
              <a:rPr lang="en-US" dirty="0">
                <a:hlinkClick r:id="rId3"/>
              </a:rPr>
              <a:t>https://nodejs.org/</a:t>
            </a:r>
            <a:r>
              <a:rPr lang="en-US" dirty="0"/>
              <a:t>) </a:t>
            </a:r>
            <a:r>
              <a:rPr lang="en-US" sz="2000" i="1" dirty="0"/>
              <a:t>(check by </a:t>
            </a:r>
            <a:r>
              <a:rPr lang="en-US" sz="2000" b="1" i="1" dirty="0"/>
              <a:t>node –version</a:t>
            </a:r>
            <a:r>
              <a:rPr lang="en-US" sz="2000" i="1" dirty="0"/>
              <a:t>)</a:t>
            </a:r>
          </a:p>
          <a:p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sudo</a:t>
            </a:r>
            <a:r>
              <a:rPr lang="en-US" dirty="0"/>
              <a:t>] </a:t>
            </a:r>
            <a:r>
              <a:rPr lang="en-US" b="1" dirty="0" err="1">
                <a:solidFill>
                  <a:srgbClr val="0070C0"/>
                </a:solidFill>
              </a:rPr>
              <a:t>npm</a:t>
            </a:r>
            <a:r>
              <a:rPr lang="en-US" b="1" dirty="0">
                <a:solidFill>
                  <a:srgbClr val="0070C0"/>
                </a:solidFill>
              </a:rPr>
              <a:t> install -g </a:t>
            </a:r>
            <a:r>
              <a:rPr lang="en-US" b="1" dirty="0" err="1">
                <a:solidFill>
                  <a:srgbClr val="0070C0"/>
                </a:solidFill>
              </a:rPr>
              <a:t>nativescript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sz="2000" i="1" dirty="0"/>
              <a:t>(check by running </a:t>
            </a:r>
            <a:r>
              <a:rPr lang="en-US" sz="2000" b="1" i="1" dirty="0" err="1"/>
              <a:t>tns</a:t>
            </a:r>
            <a:r>
              <a:rPr lang="en-US" sz="2000" i="1" dirty="0"/>
              <a:t>)</a:t>
            </a:r>
          </a:p>
          <a:p>
            <a:endParaRPr lang="en-US" dirty="0"/>
          </a:p>
          <a:p>
            <a:r>
              <a:rPr lang="en-US" dirty="0"/>
              <a:t>Install </a:t>
            </a:r>
            <a:r>
              <a:rPr lang="en-US" dirty="0" err="1"/>
              <a:t>NativeScript</a:t>
            </a:r>
            <a:r>
              <a:rPr lang="en-US" dirty="0"/>
              <a:t> Playground </a:t>
            </a:r>
            <a:r>
              <a:rPr lang="en-US" b="1" dirty="0"/>
              <a:t>app</a:t>
            </a:r>
          </a:p>
          <a:p>
            <a:endParaRPr lang="en-US" dirty="0"/>
          </a:p>
          <a:p>
            <a:r>
              <a:rPr lang="en-US" dirty="0"/>
              <a:t>Install </a:t>
            </a:r>
            <a:r>
              <a:rPr lang="en-US" dirty="0" err="1"/>
              <a:t>NativeScript</a:t>
            </a:r>
            <a:r>
              <a:rPr lang="en-US" dirty="0"/>
              <a:t> Preview </a:t>
            </a:r>
            <a:r>
              <a:rPr lang="en-US" b="1" dirty="0"/>
              <a:t>app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461784-BF15-C34E-84FB-DCDFB91DC2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505" y="3901045"/>
            <a:ext cx="1714500" cy="514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93DA21-FCA2-C641-B66D-7E255F17C2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048" y="3901045"/>
            <a:ext cx="1714500" cy="514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3353C5-8D5E-794F-A7F3-634E2B1E1B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8948" y="5961269"/>
            <a:ext cx="701261" cy="70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76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8655</TotalTime>
  <Words>1150</Words>
  <Application>Microsoft Macintosh PowerPoint</Application>
  <PresentationFormat>Widescreen</PresentationFormat>
  <Paragraphs>290</Paragraphs>
  <Slides>57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Avenir Heavy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Choice</vt:lpstr>
      <vt:lpstr>Agenda</vt:lpstr>
      <vt:lpstr>Setup alternatives NativeScript</vt:lpstr>
      <vt:lpstr>Quick Setup Limitations</vt:lpstr>
      <vt:lpstr>Full Setup </vt:lpstr>
      <vt:lpstr>Setup NativeScript Sidekick [Demo]</vt:lpstr>
      <vt:lpstr>Quick setup</vt:lpstr>
      <vt:lpstr>Getting started</vt:lpstr>
      <vt:lpstr>Let’s create a NativeScript app!</vt:lpstr>
      <vt:lpstr>Let’s create a NativeScript app!</vt:lpstr>
      <vt:lpstr>Open your project in your IDE</vt:lpstr>
      <vt:lpstr>Try Livesync </vt:lpstr>
      <vt:lpstr>PowerPoint Presentation</vt:lpstr>
      <vt:lpstr>https://play.nativescript.org/</vt:lpstr>
      <vt:lpstr>NativeScript Playground</vt:lpstr>
      <vt:lpstr>NativeScript Playground [Demo]</vt:lpstr>
      <vt:lpstr>NativeScript Playground [Demo]</vt:lpstr>
      <vt:lpstr>Marketplace</vt:lpstr>
      <vt:lpstr>PowerPoint Presentation</vt:lpstr>
      <vt:lpstr>NativeScript Playground Tutorials </vt:lpstr>
      <vt:lpstr>Login NativeScript Playground</vt:lpstr>
      <vt:lpstr>Tutorial NativeScript with JavaScript</vt:lpstr>
      <vt:lpstr>Tutorial NativeScript with Angular</vt:lpstr>
      <vt:lpstr>Tutorial NativeScript with Vue.js</vt:lpstr>
      <vt:lpstr>How to go live…</vt:lpstr>
      <vt:lpstr>NativeScript Sidekick [Demo]</vt:lpstr>
      <vt:lpstr>Add Firebase to your App</vt:lpstr>
      <vt:lpstr>Steps to configure Firebase</vt:lpstr>
      <vt:lpstr>PowerPoint Presentation</vt:lpstr>
      <vt:lpstr>Steps to configure Firebase</vt:lpstr>
      <vt:lpstr>0 Create accounts</vt:lpstr>
      <vt:lpstr>1 Create emulator</vt:lpstr>
      <vt:lpstr>2 NativeScript Sidekick</vt:lpstr>
      <vt:lpstr>Select project in {N} Sidekick</vt:lpstr>
      <vt:lpstr>PowerPoint Presentation</vt:lpstr>
      <vt:lpstr>3 Add new Firebase Project</vt:lpstr>
      <vt:lpstr>4 Select iOS or Android icon</vt:lpstr>
      <vt:lpstr>5 Register App</vt:lpstr>
      <vt:lpstr>6 Download the generated Firebase configuration files</vt:lpstr>
      <vt:lpstr> 7 Replace the existing configuration files in your NativeScript-App</vt:lpstr>
      <vt:lpstr>8 Get the Project id from the Firebase-project</vt:lpstr>
      <vt:lpstr>9 Project settings</vt:lpstr>
      <vt:lpstr>10 Get the Project id from the Firebase-project</vt:lpstr>
      <vt:lpstr>11 Import sample JSON data  in Firebase Database</vt:lpstr>
      <vt:lpstr>12 Press button: Create Database</vt:lpstr>
      <vt:lpstr>13 Start in test mode</vt:lpstr>
      <vt:lpstr>14 Choose Realtime Database</vt:lpstr>
      <vt:lpstr>15 Import JSON</vt:lpstr>
      <vt:lpstr>PowerPoint Presentation</vt:lpstr>
      <vt:lpstr>17 Set Default database security rules</vt:lpstr>
      <vt:lpstr>18 Set Default database storage rules</vt:lpstr>
      <vt:lpstr>19 Comment out the readonly section in this car detail edit component</vt:lpstr>
      <vt:lpstr>Android emulator</vt:lpstr>
      <vt:lpstr>iOS simulator </vt:lpstr>
      <vt:lpstr>Use your Android Device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NativeScript</dc:title>
  <dc:creator>Eijgermans, Peter</dc:creator>
  <cp:lastModifiedBy>Eijgermans, Peter</cp:lastModifiedBy>
  <cp:revision>129</cp:revision>
  <dcterms:created xsi:type="dcterms:W3CDTF">2018-12-27T18:18:45Z</dcterms:created>
  <dcterms:modified xsi:type="dcterms:W3CDTF">2019-01-23T16:00:29Z</dcterms:modified>
</cp:coreProperties>
</file>